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62" r:id="rId2"/>
    <p:sldId id="263" r:id="rId3"/>
    <p:sldId id="256" r:id="rId4"/>
    <p:sldId id="257" r:id="rId5"/>
    <p:sldId id="258" r:id="rId6"/>
    <p:sldId id="259" r:id="rId7"/>
    <p:sldId id="260"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notesViewPr>
    <p:cSldViewPr snapToGrid="0">
      <p:cViewPr varScale="1">
        <p:scale>
          <a:sx n="45" d="100"/>
          <a:sy n="45" d="100"/>
        </p:scale>
        <p:origin x="276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C208C8-2C0B-0F6F-415D-D85C4EB4C3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72F65E9-B1DA-1ACB-C011-BE2D58E1E9B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74A11-DC9E-4501-86E3-120F31E36001}" type="datetimeFigureOut">
              <a:rPr lang="en-GB" smtClean="0"/>
              <a:t>03/09/2025</a:t>
            </a:fld>
            <a:endParaRPr lang="en-GB"/>
          </a:p>
        </p:txBody>
      </p:sp>
      <p:sp>
        <p:nvSpPr>
          <p:cNvPr id="4" name="Footer Placeholder 3">
            <a:extLst>
              <a:ext uri="{FF2B5EF4-FFF2-40B4-BE49-F238E27FC236}">
                <a16:creationId xmlns:a16="http://schemas.microsoft.com/office/drawing/2014/main" id="{F9222341-0FDF-9002-3AC9-B6ADF71A37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CCE6C9A-FC2E-6BF5-8B23-4A516188BE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37D492-EB98-49A7-A4AA-4CA0AA50A9AC}" type="slidenum">
              <a:rPr lang="en-GB" smtClean="0"/>
              <a:t>‹#›</a:t>
            </a:fld>
            <a:endParaRPr lang="en-GB"/>
          </a:p>
        </p:txBody>
      </p:sp>
    </p:spTree>
    <p:extLst>
      <p:ext uri="{BB962C8B-B14F-4D97-AF65-F5344CB8AC3E}">
        <p14:creationId xmlns:p14="http://schemas.microsoft.com/office/powerpoint/2010/main" val="304974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3F7DEE-9B2C-491E-BF38-A2DCCB914E75}" type="datetimeFigureOut">
              <a:rPr lang="en-GB" smtClean="0"/>
              <a:t>03/09/2025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F5F7FD-DDA6-4C2D-8215-5B3927A80481}" type="slidenum">
              <a:rPr lang="en-GB" smtClean="0"/>
              <a:t>‹#›</a:t>
            </a:fld>
            <a:endParaRPr lang="en-GB"/>
          </a:p>
        </p:txBody>
      </p:sp>
    </p:spTree>
    <p:extLst>
      <p:ext uri="{BB962C8B-B14F-4D97-AF65-F5344CB8AC3E}">
        <p14:creationId xmlns:p14="http://schemas.microsoft.com/office/powerpoint/2010/main" val="1304070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5F7FD-DDA6-4C2D-8215-5B3927A80481}" type="slidenum">
              <a:rPr lang="en-GB" smtClean="0"/>
              <a:t>3</a:t>
            </a:fld>
            <a:endParaRPr lang="en-GB"/>
          </a:p>
        </p:txBody>
      </p:sp>
    </p:spTree>
    <p:extLst>
      <p:ext uri="{BB962C8B-B14F-4D97-AF65-F5344CB8AC3E}">
        <p14:creationId xmlns:p14="http://schemas.microsoft.com/office/powerpoint/2010/main" val="2310082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64CC4-97BC-1844-6F6E-9DA481FF1D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F12DEB8-E04E-47A6-6601-AB3F668ED0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353C917-6FFA-3303-18B4-202031EFAF6D}"/>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5" name="Footer Placeholder 4">
            <a:extLst>
              <a:ext uri="{FF2B5EF4-FFF2-40B4-BE49-F238E27FC236}">
                <a16:creationId xmlns:a16="http://schemas.microsoft.com/office/drawing/2014/main" id="{D35C39AB-E353-0D38-243D-0A6E8FBAB8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626859-2B76-1B79-3FB4-3BBD3F0F562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38162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2A498-916F-9D14-F94C-27EA828E7DF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1436CF-DFD0-DD66-2F6F-8D73FF87DD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7932F0-D98A-7F11-D7FB-FE63D372054B}"/>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5" name="Footer Placeholder 4">
            <a:extLst>
              <a:ext uri="{FF2B5EF4-FFF2-40B4-BE49-F238E27FC236}">
                <a16:creationId xmlns:a16="http://schemas.microsoft.com/office/drawing/2014/main" id="{A2A0A7CE-0E2C-8CE3-FDF2-3E65909EAD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664273-CE5D-658A-8DC2-7AE6566D9838}"/>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7853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8B034-FBC6-7937-5E61-B67DF1549E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406BD0-CFBF-B5B0-F511-62CCFCF2FF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4CCFF6-B2EF-B1D1-C026-52CCDC8044F3}"/>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5" name="Footer Placeholder 4">
            <a:extLst>
              <a:ext uri="{FF2B5EF4-FFF2-40B4-BE49-F238E27FC236}">
                <a16:creationId xmlns:a16="http://schemas.microsoft.com/office/drawing/2014/main" id="{D7D22101-E447-2E15-529D-C202B4B52F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33CE95-6EE4-220D-5B25-15456BE9B9B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231970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9D77-EFC6-DE42-5DB2-909B8E3131C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123F80-0DCB-DE91-7225-50089908BA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1B1DCF-169A-55D3-CE7B-350CA7D9E7A4}"/>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5" name="Footer Placeholder 4">
            <a:extLst>
              <a:ext uri="{FF2B5EF4-FFF2-40B4-BE49-F238E27FC236}">
                <a16:creationId xmlns:a16="http://schemas.microsoft.com/office/drawing/2014/main" id="{9EE0F5C9-E646-14D8-3BF6-CAD7CBDB97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907691-56CE-7D28-E211-4DD3DA1016A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83672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9A224-39D1-D03C-5D7E-9F23280B1A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BA899-7014-BC22-6927-3EF612C9763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219452-3007-EC21-8E8A-080FEC704F13}"/>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5" name="Footer Placeholder 4">
            <a:extLst>
              <a:ext uri="{FF2B5EF4-FFF2-40B4-BE49-F238E27FC236}">
                <a16:creationId xmlns:a16="http://schemas.microsoft.com/office/drawing/2014/main" id="{5B09A3FA-D2E5-D275-6727-43F17A1016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E7F817-C02F-5D50-5FF4-27CC717A7F7E}"/>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41489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4F344-903C-AF9F-419D-D51712B4235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0A75B5-451C-5E93-59EC-24FE5C2539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15540C8-23CC-35F1-A340-255F8FCCC2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A7BA6F-45DB-2014-923D-3D4810A6DFF0}"/>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6" name="Footer Placeholder 5">
            <a:extLst>
              <a:ext uri="{FF2B5EF4-FFF2-40B4-BE49-F238E27FC236}">
                <a16:creationId xmlns:a16="http://schemas.microsoft.com/office/drawing/2014/main" id="{D02F58AE-FB76-31D5-9313-E21E86282CE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9275DF-B1D1-545F-C42B-2690678CC5F4}"/>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238531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DA36A-A2D8-5C08-4A06-5A8EC2A6596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F61B48-DD3D-EFD4-6F3C-1523098A09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4DADE8-4FC2-3A1F-625E-BECC7E317E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4783248-787B-226E-FEB8-F22495C6AF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290A68-D012-F405-DE28-2953872DCA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D5FED65-C0A2-4A11-F3D0-306D904DFDCA}"/>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8" name="Footer Placeholder 7">
            <a:extLst>
              <a:ext uri="{FF2B5EF4-FFF2-40B4-BE49-F238E27FC236}">
                <a16:creationId xmlns:a16="http://schemas.microsoft.com/office/drawing/2014/main" id="{EDE0BD47-D403-3379-D340-53011D83BF5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0EBF01-EB7E-B55C-72D4-60C54E162726}"/>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4589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EAD15-E380-E30D-88AA-8A114E95F89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9DD9D7-907F-9ED3-0F01-132059531AC8}"/>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4" name="Footer Placeholder 3">
            <a:extLst>
              <a:ext uri="{FF2B5EF4-FFF2-40B4-BE49-F238E27FC236}">
                <a16:creationId xmlns:a16="http://schemas.microsoft.com/office/drawing/2014/main" id="{39B6796D-E1BA-2F20-20CD-3D6F27642EB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543E435-C848-434B-7D86-FD1CCB6B4C3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267892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3D1858-D4AC-AD9F-48AA-EF40E8701221}"/>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3" name="Footer Placeholder 2">
            <a:extLst>
              <a:ext uri="{FF2B5EF4-FFF2-40B4-BE49-F238E27FC236}">
                <a16:creationId xmlns:a16="http://schemas.microsoft.com/office/drawing/2014/main" id="{38690252-BF56-9CE7-62F3-9419C3914FB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D08B9D9-1F3B-D616-8613-BABE1CF5C370}"/>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563764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D965C-CDDF-2524-0492-B1230B61AD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C71B09-5E05-81D7-72B9-0883429B37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DCC9D0-7EB8-659F-DE8C-9113CE2497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F62A7E-E8BB-C695-E8F9-75B806BF29D8}"/>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6" name="Footer Placeholder 5">
            <a:extLst>
              <a:ext uri="{FF2B5EF4-FFF2-40B4-BE49-F238E27FC236}">
                <a16:creationId xmlns:a16="http://schemas.microsoft.com/office/drawing/2014/main" id="{64AF2953-CD2C-6BC3-E1BF-9367F4ED9F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0432B1-5E3A-6932-1674-B985E3D3C08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76164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B6809-A82A-B112-8607-0F5E3E06C6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AA0AF-B53C-B3A6-CE96-A802BB6C64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65DEA07-91A0-B8D1-E20B-810587DC3D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D61078-5996-DDA7-BA72-F53448AA4B0A}"/>
              </a:ext>
            </a:extLst>
          </p:cNvPr>
          <p:cNvSpPr>
            <a:spLocks noGrp="1"/>
          </p:cNvSpPr>
          <p:nvPr>
            <p:ph type="dt" sz="half" idx="10"/>
          </p:nvPr>
        </p:nvSpPr>
        <p:spPr/>
        <p:txBody>
          <a:bodyPr/>
          <a:lstStyle/>
          <a:p>
            <a:fld id="{60EDD060-7686-4182-88FC-FC6F0042F315}" type="datetimeFigureOut">
              <a:rPr lang="en-GB" smtClean="0"/>
              <a:t>03/09/2025</a:t>
            </a:fld>
            <a:endParaRPr lang="en-GB"/>
          </a:p>
        </p:txBody>
      </p:sp>
      <p:sp>
        <p:nvSpPr>
          <p:cNvPr id="6" name="Footer Placeholder 5">
            <a:extLst>
              <a:ext uri="{FF2B5EF4-FFF2-40B4-BE49-F238E27FC236}">
                <a16:creationId xmlns:a16="http://schemas.microsoft.com/office/drawing/2014/main" id="{E4BE9ECE-4EEE-79A1-DB46-90BF1E9A7E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2CDFA7-1701-285E-56FD-4714D571D577}"/>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47563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15D47A-6331-B807-B9BC-A285D235CB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23DAAC9-81D5-9593-85E2-8928D88C99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88FDAE-49C1-1BD7-302B-CAE9DFBDF6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0EDD060-7686-4182-88FC-FC6F0042F315}" type="datetimeFigureOut">
              <a:rPr lang="en-GB" smtClean="0"/>
              <a:t>03/09/2025</a:t>
            </a:fld>
            <a:endParaRPr lang="en-GB"/>
          </a:p>
        </p:txBody>
      </p:sp>
      <p:sp>
        <p:nvSpPr>
          <p:cNvPr id="5" name="Footer Placeholder 4">
            <a:extLst>
              <a:ext uri="{FF2B5EF4-FFF2-40B4-BE49-F238E27FC236}">
                <a16:creationId xmlns:a16="http://schemas.microsoft.com/office/drawing/2014/main" id="{3A2D67CA-A4EC-80F3-1C9C-249406EB08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A02885D-9808-F523-581B-AAF31DD497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15A525-766D-4717-AE78-CEF784F27558}" type="slidenum">
              <a:rPr lang="en-GB" smtClean="0"/>
              <a:t>‹#›</a:t>
            </a:fld>
            <a:endParaRPr lang="en-GB"/>
          </a:p>
        </p:txBody>
      </p:sp>
      <p:sp>
        <p:nvSpPr>
          <p:cNvPr id="7" name="Rectangle 6">
            <a:extLst>
              <a:ext uri="{FF2B5EF4-FFF2-40B4-BE49-F238E27FC236}">
                <a16:creationId xmlns:a16="http://schemas.microsoft.com/office/drawing/2014/main" id="{4B077F86-F4AC-1BE4-9321-ED8685BC436A}"/>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white text on a black background&#10;&#10;Description automatically generated">
            <a:extLst>
              <a:ext uri="{FF2B5EF4-FFF2-40B4-BE49-F238E27FC236}">
                <a16:creationId xmlns:a16="http://schemas.microsoft.com/office/drawing/2014/main" id="{5991D360-F616-9A12-5CA6-B741AAEA981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9" name="TextBox 8">
            <a:extLst>
              <a:ext uri="{FF2B5EF4-FFF2-40B4-BE49-F238E27FC236}">
                <a16:creationId xmlns:a16="http://schemas.microsoft.com/office/drawing/2014/main" id="{87587ABE-F3BA-7543-CDA7-29F4413EF2EB}"/>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0" name="TextBox 9">
            <a:extLst>
              <a:ext uri="{FF2B5EF4-FFF2-40B4-BE49-F238E27FC236}">
                <a16:creationId xmlns:a16="http://schemas.microsoft.com/office/drawing/2014/main" id="{ECDCFEF6-E27C-B95D-1833-2C30D51F808A}"/>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1" name="Picture 2" descr="Facebook Logos PNG images free download">
            <a:extLst>
              <a:ext uri="{FF2B5EF4-FFF2-40B4-BE49-F238E27FC236}">
                <a16:creationId xmlns:a16="http://schemas.microsoft.com/office/drawing/2014/main" id="{530E3443-9700-8DB1-6D58-70983BC5EC57}"/>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758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AEB5F3-2B7C-115E-892E-CB1ECCB0C2C5}"/>
              </a:ext>
            </a:extLst>
          </p:cNvPr>
          <p:cNvSpPr/>
          <p:nvPr/>
        </p:nvSpPr>
        <p:spPr>
          <a:xfrm>
            <a:off x="965791" y="1431298"/>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1:</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Abstraction</a:t>
            </a:r>
          </a:p>
        </p:txBody>
      </p:sp>
      <p:sp>
        <p:nvSpPr>
          <p:cNvPr id="5" name="Rectangle 4">
            <a:extLst>
              <a:ext uri="{FF2B5EF4-FFF2-40B4-BE49-F238E27FC236}">
                <a16:creationId xmlns:a16="http://schemas.microsoft.com/office/drawing/2014/main" id="{F8F33145-EB9F-BAF9-DAAC-5C2EFDE8E74A}"/>
              </a:ext>
            </a:extLst>
          </p:cNvPr>
          <p:cNvSpPr/>
          <p:nvPr/>
        </p:nvSpPr>
        <p:spPr>
          <a:xfrm>
            <a:off x="965791" y="3614064"/>
            <a:ext cx="10260418" cy="521883"/>
          </a:xfrm>
          <a:prstGeom prst="rect">
            <a:avLst/>
          </a:prstGeom>
          <a:solidFill>
            <a:schemeClr val="tx1"/>
          </a:solidFill>
          <a:ln w="28575">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WJEC GCSE Computer Science (Unit 2)</a:t>
            </a:r>
          </a:p>
        </p:txBody>
      </p:sp>
    </p:spTree>
    <p:extLst>
      <p:ext uri="{BB962C8B-B14F-4D97-AF65-F5344CB8AC3E}">
        <p14:creationId xmlns:p14="http://schemas.microsoft.com/office/powerpoint/2010/main" val="1810975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92A1B9-0308-5658-BF64-B77F8D485C5C}"/>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Objectives</a:t>
            </a:r>
          </a:p>
        </p:txBody>
      </p:sp>
      <p:sp>
        <p:nvSpPr>
          <p:cNvPr id="3" name="TextBox 2">
            <a:extLst>
              <a:ext uri="{FF2B5EF4-FFF2-40B4-BE49-F238E27FC236}">
                <a16:creationId xmlns:a16="http://schemas.microsoft.com/office/drawing/2014/main" id="{BABBD285-652E-3A10-348A-2E5467B62AC0}"/>
              </a:ext>
            </a:extLst>
          </p:cNvPr>
          <p:cNvSpPr txBox="1"/>
          <p:nvPr/>
        </p:nvSpPr>
        <p:spPr>
          <a:xfrm>
            <a:off x="303292" y="1284415"/>
            <a:ext cx="10909537" cy="1292662"/>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Learners should understand different computational thinking concepts such as abstraction, decomposition, pattern recognition and algorithmic thinking. </a:t>
            </a:r>
            <a:endParaRPr lang="en-GB" sz="2000" b="1" dirty="0">
              <a:latin typeface="Segoe UI Variable Text" pitchFamily="2" charset="0"/>
            </a:endParaRPr>
          </a:p>
        </p:txBody>
      </p:sp>
      <p:sp>
        <p:nvSpPr>
          <p:cNvPr id="4" name="TextBox 3">
            <a:extLst>
              <a:ext uri="{FF2B5EF4-FFF2-40B4-BE49-F238E27FC236}">
                <a16:creationId xmlns:a16="http://schemas.microsoft.com/office/drawing/2014/main" id="{1CCA0578-451A-C05D-65D4-56469706DEE5}"/>
              </a:ext>
            </a:extLst>
          </p:cNvPr>
          <p:cNvSpPr txBox="1"/>
          <p:nvPr/>
        </p:nvSpPr>
        <p:spPr>
          <a:xfrm>
            <a:off x="303292" y="3761799"/>
            <a:ext cx="10475197" cy="2462213"/>
          </a:xfrm>
          <a:prstGeom prst="rect">
            <a:avLst/>
          </a:prstGeom>
          <a:noFill/>
        </p:spPr>
        <p:txBody>
          <a:bodyPr wrap="square" rtlCol="0">
            <a:spAutoFit/>
          </a:bodyPr>
          <a:lstStyle/>
          <a:p>
            <a:r>
              <a:rPr lang="en-GB" sz="2800" b="1" dirty="0">
                <a:latin typeface="Segoe UI Variable Text" pitchFamily="2" charset="0"/>
              </a:rPr>
              <a:t>Lesson components:</a:t>
            </a:r>
          </a:p>
          <a:p>
            <a:endParaRPr lang="en-GB"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To use a systematic approach to problem solving including the use of decomposition and abstraction.</a:t>
            </a:r>
          </a:p>
          <a:p>
            <a:pPr marL="285750" indent="-285750">
              <a:buFont typeface="Arial" panose="020B0604020202020204" pitchFamily="34" charset="0"/>
              <a:buChar char="•"/>
            </a:pPr>
            <a:r>
              <a:rPr lang="en-GB" b="1" dirty="0">
                <a:latin typeface="Segoe UI Variable Text" pitchFamily="2" charset="0"/>
              </a:rPr>
              <a:t>To use abstraction effectively to model selected aspects of the external world in an algorithm or program.</a:t>
            </a:r>
          </a:p>
          <a:p>
            <a:pPr marL="285750" indent="-285750">
              <a:buFont typeface="Arial" panose="020B0604020202020204" pitchFamily="34" charset="0"/>
              <a:buChar char="•"/>
            </a:pPr>
            <a:r>
              <a:rPr lang="en-GB" b="1" dirty="0">
                <a:latin typeface="Segoe UI Variable Text" pitchFamily="2" charset="0"/>
              </a:rPr>
              <a:t>To use abstraction effectively to appropriately structure programs into modular parts with clear, well documented interfaces.</a:t>
            </a:r>
          </a:p>
        </p:txBody>
      </p:sp>
    </p:spTree>
    <p:extLst>
      <p:ext uri="{BB962C8B-B14F-4D97-AF65-F5344CB8AC3E}">
        <p14:creationId xmlns:p14="http://schemas.microsoft.com/office/powerpoint/2010/main" val="688036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4AB4485-8764-5099-BDCE-542F1CB48440}"/>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Abstraction</a:t>
            </a:r>
          </a:p>
        </p:txBody>
      </p:sp>
      <p:sp>
        <p:nvSpPr>
          <p:cNvPr id="9" name="TextBox 8">
            <a:extLst>
              <a:ext uri="{FF2B5EF4-FFF2-40B4-BE49-F238E27FC236}">
                <a16:creationId xmlns:a16="http://schemas.microsoft.com/office/drawing/2014/main" id="{1E6AB3CF-3D17-65D5-77FF-E1ADD5DA9B8A}"/>
              </a:ext>
            </a:extLst>
          </p:cNvPr>
          <p:cNvSpPr txBox="1"/>
          <p:nvPr/>
        </p:nvSpPr>
        <p:spPr>
          <a:xfrm>
            <a:off x="182880" y="1294180"/>
            <a:ext cx="5292887" cy="584775"/>
          </a:xfrm>
          <a:prstGeom prst="rect">
            <a:avLst/>
          </a:prstGeom>
          <a:solidFill>
            <a:schemeClr val="bg1">
              <a:lumMod val="95000"/>
            </a:schemeClr>
          </a:solidFill>
        </p:spPr>
        <p:txBody>
          <a:bodyPr wrap="square">
            <a:spAutoFit/>
          </a:bodyPr>
          <a:lstStyle/>
          <a:p>
            <a:r>
              <a:rPr lang="en-GB" sz="1600" b="1" dirty="0">
                <a:latin typeface="Segoe UI Variable Text" pitchFamily="2" charset="0"/>
                <a:cs typeface="Segoe UI" panose="020B0502040204020203" pitchFamily="34" charset="0"/>
              </a:rPr>
              <a:t>Computational thinking</a:t>
            </a:r>
            <a:r>
              <a:rPr lang="en-GB" sz="1600" dirty="0">
                <a:latin typeface="Segoe UI Variable Text" pitchFamily="2" charset="0"/>
                <a:cs typeface="Segoe UI" panose="020B0502040204020203" pitchFamily="34" charset="0"/>
              </a:rPr>
              <a:t> is a way of solving problems that helps you think like a computer scientist.</a:t>
            </a:r>
          </a:p>
        </p:txBody>
      </p:sp>
      <p:sp>
        <p:nvSpPr>
          <p:cNvPr id="44" name="TextBox 43">
            <a:extLst>
              <a:ext uri="{FF2B5EF4-FFF2-40B4-BE49-F238E27FC236}">
                <a16:creationId xmlns:a16="http://schemas.microsoft.com/office/drawing/2014/main" id="{385DC3D7-6253-58B4-3FDE-752A978878E5}"/>
              </a:ext>
            </a:extLst>
          </p:cNvPr>
          <p:cNvSpPr txBox="1"/>
          <p:nvPr/>
        </p:nvSpPr>
        <p:spPr>
          <a:xfrm>
            <a:off x="182879" y="1989207"/>
            <a:ext cx="5292887" cy="830997"/>
          </a:xfrm>
          <a:prstGeom prst="rect">
            <a:avLst/>
          </a:prstGeom>
          <a:solidFill>
            <a:schemeClr val="bg1">
              <a:lumMod val="85000"/>
            </a:schemeClr>
          </a:solidFill>
        </p:spPr>
        <p:txBody>
          <a:bodyPr wrap="square">
            <a:spAutoFit/>
          </a:bodyPr>
          <a:lstStyle/>
          <a:p>
            <a:r>
              <a:rPr lang="en-GB" sz="1600" b="1" dirty="0">
                <a:latin typeface="Segoe UI Variable Text" pitchFamily="2" charset="0"/>
                <a:cs typeface="Segoe UI" panose="020B0502040204020203" pitchFamily="34" charset="0"/>
              </a:rPr>
              <a:t>Why is it used?</a:t>
            </a:r>
          </a:p>
          <a:p>
            <a:r>
              <a:rPr lang="en-GB" sz="1600" dirty="0">
                <a:latin typeface="Segoe UI Variable Text" pitchFamily="2" charset="0"/>
                <a:cs typeface="Segoe UI" panose="020B0502040204020203" pitchFamily="34" charset="0"/>
              </a:rPr>
              <a:t>To break problems down, finding patterns, and creating step-by-step solutions.</a:t>
            </a:r>
          </a:p>
        </p:txBody>
      </p:sp>
      <p:sp>
        <p:nvSpPr>
          <p:cNvPr id="45" name="TextBox 44">
            <a:extLst>
              <a:ext uri="{FF2B5EF4-FFF2-40B4-BE49-F238E27FC236}">
                <a16:creationId xmlns:a16="http://schemas.microsoft.com/office/drawing/2014/main" id="{114E3CD2-51F5-5B44-A7D6-31C2C55D7C67}"/>
              </a:ext>
            </a:extLst>
          </p:cNvPr>
          <p:cNvSpPr txBox="1"/>
          <p:nvPr/>
        </p:nvSpPr>
        <p:spPr>
          <a:xfrm>
            <a:off x="182880" y="2978302"/>
            <a:ext cx="5292886" cy="338554"/>
          </a:xfrm>
          <a:prstGeom prst="rect">
            <a:avLst/>
          </a:prstGeom>
          <a:solidFill>
            <a:schemeClr val="bg1">
              <a:lumMod val="95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Computational thinking concepts</a:t>
            </a:r>
          </a:p>
        </p:txBody>
      </p:sp>
      <p:sp>
        <p:nvSpPr>
          <p:cNvPr id="46" name="TextBox 45">
            <a:extLst>
              <a:ext uri="{FF2B5EF4-FFF2-40B4-BE49-F238E27FC236}">
                <a16:creationId xmlns:a16="http://schemas.microsoft.com/office/drawing/2014/main" id="{711D0B12-06A6-0A9C-D629-9CF1686AC42A}"/>
              </a:ext>
            </a:extLst>
          </p:cNvPr>
          <p:cNvSpPr txBox="1"/>
          <p:nvPr/>
        </p:nvSpPr>
        <p:spPr>
          <a:xfrm>
            <a:off x="958935" y="3560736"/>
            <a:ext cx="1634434" cy="954107"/>
          </a:xfrm>
          <a:prstGeom prst="rect">
            <a:avLst/>
          </a:prstGeom>
          <a:noFill/>
        </p:spPr>
        <p:txBody>
          <a:bodyPr wrap="square">
            <a:spAutoFit/>
          </a:bodyPr>
          <a:lstStyle/>
          <a:p>
            <a:r>
              <a:rPr lang="en-GB" sz="1400" b="1" dirty="0">
                <a:latin typeface="Segoe UI Variable Text" pitchFamily="2" charset="0"/>
              </a:rPr>
              <a:t>Decomposition</a:t>
            </a:r>
          </a:p>
          <a:p>
            <a:r>
              <a:rPr lang="en-GB" sz="1400" dirty="0">
                <a:latin typeface="Segoe UI Variable Text" pitchFamily="2" charset="0"/>
              </a:rPr>
              <a:t>Breaking a problem into smaller pieces.</a:t>
            </a:r>
          </a:p>
        </p:txBody>
      </p:sp>
      <p:pic>
        <p:nvPicPr>
          <p:cNvPr id="47" name="Picture 2" descr="Decomposition - Free computer icons">
            <a:extLst>
              <a:ext uri="{FF2B5EF4-FFF2-40B4-BE49-F238E27FC236}">
                <a16:creationId xmlns:a16="http://schemas.microsoft.com/office/drawing/2014/main" id="{E73E08E5-6516-8A03-6F71-159EDB14C7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553" y="3541122"/>
            <a:ext cx="574158" cy="57415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 descr="Pattern Recognition Line Icon 14811764 Vector Art at Vecteezy">
            <a:extLst>
              <a:ext uri="{FF2B5EF4-FFF2-40B4-BE49-F238E27FC236}">
                <a16:creationId xmlns:a16="http://schemas.microsoft.com/office/drawing/2014/main" id="{1912D1F6-1000-64B4-23F2-EB1DF768C3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5874" y="3493068"/>
            <a:ext cx="653903" cy="653903"/>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0EC5D526-AB6E-F485-58A8-EF234A5A5223}"/>
              </a:ext>
            </a:extLst>
          </p:cNvPr>
          <p:cNvSpPr txBox="1"/>
          <p:nvPr/>
        </p:nvSpPr>
        <p:spPr>
          <a:xfrm>
            <a:off x="3637655" y="3477767"/>
            <a:ext cx="1459196" cy="954107"/>
          </a:xfrm>
          <a:prstGeom prst="rect">
            <a:avLst/>
          </a:prstGeom>
          <a:noFill/>
        </p:spPr>
        <p:txBody>
          <a:bodyPr wrap="square">
            <a:spAutoFit/>
          </a:bodyPr>
          <a:lstStyle/>
          <a:p>
            <a:r>
              <a:rPr lang="en-GB" sz="1400" b="1" dirty="0">
                <a:latin typeface="Segoe UI Variable Text" pitchFamily="2" charset="0"/>
              </a:rPr>
              <a:t>Pattern recognition</a:t>
            </a:r>
          </a:p>
          <a:p>
            <a:r>
              <a:rPr lang="en-GB" sz="1400" dirty="0">
                <a:latin typeface="Segoe UI Variable Text" pitchFamily="2" charset="0"/>
              </a:rPr>
              <a:t>Spotting patterns</a:t>
            </a:r>
          </a:p>
        </p:txBody>
      </p:sp>
      <p:pic>
        <p:nvPicPr>
          <p:cNvPr id="50" name="Picture 8" descr="Map Icon Free #358073 - Free Icons Library">
            <a:extLst>
              <a:ext uri="{FF2B5EF4-FFF2-40B4-BE49-F238E27FC236}">
                <a16:creationId xmlns:a16="http://schemas.microsoft.com/office/drawing/2014/main" id="{A14910E0-85A1-BD78-18F2-3CCAE1A53D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493" y="4624156"/>
            <a:ext cx="729890" cy="653904"/>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a:extLst>
              <a:ext uri="{FF2B5EF4-FFF2-40B4-BE49-F238E27FC236}">
                <a16:creationId xmlns:a16="http://schemas.microsoft.com/office/drawing/2014/main" id="{CCD4793F-1FCC-CF7A-DF5E-77F93B7E8348}"/>
              </a:ext>
            </a:extLst>
          </p:cNvPr>
          <p:cNvSpPr txBox="1"/>
          <p:nvPr/>
        </p:nvSpPr>
        <p:spPr>
          <a:xfrm>
            <a:off x="972544" y="4708923"/>
            <a:ext cx="1395149" cy="954107"/>
          </a:xfrm>
          <a:prstGeom prst="rect">
            <a:avLst/>
          </a:prstGeom>
          <a:noFill/>
        </p:spPr>
        <p:txBody>
          <a:bodyPr wrap="square">
            <a:spAutoFit/>
          </a:bodyPr>
          <a:lstStyle/>
          <a:p>
            <a:r>
              <a:rPr lang="en-GB" sz="1400" b="1" dirty="0">
                <a:latin typeface="Segoe UI Variable Text" pitchFamily="2" charset="0"/>
              </a:rPr>
              <a:t>Abstraction</a:t>
            </a:r>
          </a:p>
          <a:p>
            <a:r>
              <a:rPr lang="en-GB" sz="1400" dirty="0">
                <a:latin typeface="Segoe UI Variable Text" pitchFamily="2" charset="0"/>
              </a:rPr>
              <a:t>Focusing on what is important</a:t>
            </a:r>
          </a:p>
        </p:txBody>
      </p:sp>
      <p:pic>
        <p:nvPicPr>
          <p:cNvPr id="52" name="Picture 10" descr="Algorithm - free icon">
            <a:extLst>
              <a:ext uri="{FF2B5EF4-FFF2-40B4-BE49-F238E27FC236}">
                <a16:creationId xmlns:a16="http://schemas.microsoft.com/office/drawing/2014/main" id="{7CA5C4C8-2E5F-259F-6CA3-F489328859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6455" y="4679041"/>
            <a:ext cx="877826" cy="877826"/>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52">
            <a:extLst>
              <a:ext uri="{FF2B5EF4-FFF2-40B4-BE49-F238E27FC236}">
                <a16:creationId xmlns:a16="http://schemas.microsoft.com/office/drawing/2014/main" id="{B9121F62-1AEC-8A02-E216-83730171B36C}"/>
              </a:ext>
            </a:extLst>
          </p:cNvPr>
          <p:cNvSpPr txBox="1"/>
          <p:nvPr/>
        </p:nvSpPr>
        <p:spPr>
          <a:xfrm>
            <a:off x="3601341" y="4643030"/>
            <a:ext cx="1402136" cy="954107"/>
          </a:xfrm>
          <a:prstGeom prst="rect">
            <a:avLst/>
          </a:prstGeom>
          <a:noFill/>
        </p:spPr>
        <p:txBody>
          <a:bodyPr wrap="square">
            <a:spAutoFit/>
          </a:bodyPr>
          <a:lstStyle/>
          <a:p>
            <a:r>
              <a:rPr lang="en-GB" sz="1400" b="1" dirty="0">
                <a:latin typeface="Segoe UI Variable Text" pitchFamily="2" charset="0"/>
              </a:rPr>
              <a:t>Algorithms</a:t>
            </a:r>
          </a:p>
          <a:p>
            <a:r>
              <a:rPr lang="en-GB" sz="1400" dirty="0">
                <a:latin typeface="Segoe UI Variable Text" pitchFamily="2" charset="0"/>
              </a:rPr>
              <a:t>Creating step-by-step instructions</a:t>
            </a:r>
          </a:p>
        </p:txBody>
      </p:sp>
      <p:sp>
        <p:nvSpPr>
          <p:cNvPr id="54" name="TextBox 53">
            <a:extLst>
              <a:ext uri="{FF2B5EF4-FFF2-40B4-BE49-F238E27FC236}">
                <a16:creationId xmlns:a16="http://schemas.microsoft.com/office/drawing/2014/main" id="{731A2D0E-0C3E-D905-0445-ECAFCA50EB4E}"/>
              </a:ext>
            </a:extLst>
          </p:cNvPr>
          <p:cNvSpPr txBox="1"/>
          <p:nvPr/>
        </p:nvSpPr>
        <p:spPr>
          <a:xfrm>
            <a:off x="5656521" y="1295100"/>
            <a:ext cx="6234222" cy="338554"/>
          </a:xfrm>
          <a:prstGeom prst="rect">
            <a:avLst/>
          </a:prstGeom>
          <a:solidFill>
            <a:schemeClr val="bg1">
              <a:lumMod val="95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Learning in Context - Abstraction</a:t>
            </a:r>
          </a:p>
        </p:txBody>
      </p:sp>
      <p:pic>
        <p:nvPicPr>
          <p:cNvPr id="76" name="Picture 75">
            <a:extLst>
              <a:ext uri="{FF2B5EF4-FFF2-40B4-BE49-F238E27FC236}">
                <a16:creationId xmlns:a16="http://schemas.microsoft.com/office/drawing/2014/main" id="{A562948D-21FC-ECD6-3185-B1BDFA4E2EB5}"/>
              </a:ext>
            </a:extLst>
          </p:cNvPr>
          <p:cNvPicPr>
            <a:picLocks noChangeAspect="1"/>
          </p:cNvPicPr>
          <p:nvPr/>
        </p:nvPicPr>
        <p:blipFill>
          <a:blip r:embed="rId7"/>
          <a:stretch>
            <a:fillRect/>
          </a:stretch>
        </p:blipFill>
        <p:spPr>
          <a:xfrm>
            <a:off x="5662634" y="1721108"/>
            <a:ext cx="6228109" cy="4546939"/>
          </a:xfrm>
          <a:prstGeom prst="rect">
            <a:avLst/>
          </a:prstGeom>
        </p:spPr>
      </p:pic>
      <p:pic>
        <p:nvPicPr>
          <p:cNvPr id="77" name="Picture 2" descr="Question Mark Icon Clip Art Free Vector In Open Office">
            <a:extLst>
              <a:ext uri="{FF2B5EF4-FFF2-40B4-BE49-F238E27FC236}">
                <a16:creationId xmlns:a16="http://schemas.microsoft.com/office/drawing/2014/main" id="{A599938E-783F-C966-1279-58AC5EB693B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56521" y="628040"/>
            <a:ext cx="591344" cy="591344"/>
          </a:xfrm>
          <a:prstGeom prst="rect">
            <a:avLst/>
          </a:prstGeom>
          <a:noFill/>
          <a:extLst>
            <a:ext uri="{909E8E84-426E-40DD-AFC4-6F175D3DCCD1}">
              <a14:hiddenFill xmlns:a14="http://schemas.microsoft.com/office/drawing/2010/main">
                <a:solidFill>
                  <a:srgbClr val="FFFFFF"/>
                </a:solidFill>
              </a14:hiddenFill>
            </a:ext>
          </a:extLst>
        </p:spPr>
      </p:pic>
      <p:sp>
        <p:nvSpPr>
          <p:cNvPr id="78" name="TextBox 77">
            <a:extLst>
              <a:ext uri="{FF2B5EF4-FFF2-40B4-BE49-F238E27FC236}">
                <a16:creationId xmlns:a16="http://schemas.microsoft.com/office/drawing/2014/main" id="{AF3A0876-9A20-3156-CB65-A532C31F866D}"/>
              </a:ext>
            </a:extLst>
          </p:cNvPr>
          <p:cNvSpPr txBox="1"/>
          <p:nvPr/>
        </p:nvSpPr>
        <p:spPr>
          <a:xfrm>
            <a:off x="6326725" y="564062"/>
            <a:ext cx="5625252" cy="584775"/>
          </a:xfrm>
          <a:prstGeom prst="rect">
            <a:avLst/>
          </a:prstGeom>
          <a:noFill/>
        </p:spPr>
        <p:txBody>
          <a:bodyPr wrap="square">
            <a:spAutoFit/>
          </a:bodyPr>
          <a:lstStyle/>
          <a:p>
            <a:r>
              <a:rPr lang="en-GB" sz="1600" b="1" dirty="0">
                <a:latin typeface="Segoe UI Variable Text" pitchFamily="2" charset="0"/>
              </a:rPr>
              <a:t>Discussion</a:t>
            </a:r>
            <a:br>
              <a:rPr lang="en-GB" sz="1600" dirty="0">
                <a:latin typeface="Segoe UI Variable Text" pitchFamily="2" charset="0"/>
              </a:rPr>
            </a:br>
            <a:r>
              <a:rPr lang="en-GB" sz="1600" dirty="0">
                <a:latin typeface="Segoe UI Variable Text" pitchFamily="2" charset="0"/>
              </a:rPr>
              <a:t>How has abstraction been applied to the map shown below. </a:t>
            </a:r>
          </a:p>
        </p:txBody>
      </p:sp>
    </p:spTree>
    <p:extLst>
      <p:ext uri="{BB962C8B-B14F-4D97-AF65-F5344CB8AC3E}">
        <p14:creationId xmlns:p14="http://schemas.microsoft.com/office/powerpoint/2010/main" val="110861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78E0C8-7CC8-E7AA-73EA-7C75AAB06E9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A systematic approach</a:t>
            </a:r>
          </a:p>
        </p:txBody>
      </p:sp>
      <p:sp>
        <p:nvSpPr>
          <p:cNvPr id="3" name="TextBox 2">
            <a:extLst>
              <a:ext uri="{FF2B5EF4-FFF2-40B4-BE49-F238E27FC236}">
                <a16:creationId xmlns:a16="http://schemas.microsoft.com/office/drawing/2014/main" id="{547FF095-AF29-8E93-FE4E-88B51FAEB8A9}"/>
              </a:ext>
            </a:extLst>
          </p:cNvPr>
          <p:cNvSpPr txBox="1"/>
          <p:nvPr/>
        </p:nvSpPr>
        <p:spPr>
          <a:xfrm>
            <a:off x="182880" y="1294180"/>
            <a:ext cx="6430571" cy="830997"/>
          </a:xfrm>
          <a:prstGeom prst="rect">
            <a:avLst/>
          </a:prstGeom>
          <a:solidFill>
            <a:schemeClr val="bg1">
              <a:lumMod val="95000"/>
            </a:schemeClr>
          </a:solidFill>
        </p:spPr>
        <p:txBody>
          <a:bodyPr wrap="square">
            <a:spAutoFit/>
          </a:bodyPr>
          <a:lstStyle/>
          <a:p>
            <a:r>
              <a:rPr lang="en-GB" sz="1600" dirty="0">
                <a:latin typeface="Segoe UI Variable Text" pitchFamily="2" charset="0"/>
              </a:rPr>
              <a:t>Using a </a:t>
            </a:r>
            <a:r>
              <a:rPr lang="en-GB" sz="1600" b="1" dirty="0">
                <a:latin typeface="Segoe UI Variable Text" pitchFamily="2" charset="0"/>
              </a:rPr>
              <a:t>systematic approach to problem solving</a:t>
            </a:r>
            <a:r>
              <a:rPr lang="en-GB" sz="1600" dirty="0">
                <a:latin typeface="Segoe UI Variable Text" pitchFamily="2" charset="0"/>
              </a:rPr>
              <a:t> means tackling a problem in an </a:t>
            </a:r>
            <a:r>
              <a:rPr lang="en-GB" sz="1600" b="1" dirty="0">
                <a:latin typeface="Segoe UI Variable Text" pitchFamily="2" charset="0"/>
              </a:rPr>
              <a:t>organised, logical, and step-by-step way</a:t>
            </a:r>
            <a:r>
              <a:rPr lang="en-GB" sz="1600" dirty="0">
                <a:latin typeface="Segoe UI Variable Text" pitchFamily="2" charset="0"/>
              </a:rPr>
              <a:t> rather than randomly guessing solutions. </a:t>
            </a:r>
          </a:p>
        </p:txBody>
      </p:sp>
      <p:sp>
        <p:nvSpPr>
          <p:cNvPr id="18" name="TextBox 17">
            <a:extLst>
              <a:ext uri="{FF2B5EF4-FFF2-40B4-BE49-F238E27FC236}">
                <a16:creationId xmlns:a16="http://schemas.microsoft.com/office/drawing/2014/main" id="{8792872D-8B27-4A09-4946-8E3DAE5203CD}"/>
              </a:ext>
            </a:extLst>
          </p:cNvPr>
          <p:cNvSpPr txBox="1"/>
          <p:nvPr/>
        </p:nvSpPr>
        <p:spPr>
          <a:xfrm>
            <a:off x="182880" y="2189100"/>
            <a:ext cx="2198812" cy="4031873"/>
          </a:xfrm>
          <a:prstGeom prst="rect">
            <a:avLst/>
          </a:prstGeom>
          <a:solidFill>
            <a:schemeClr val="bg1">
              <a:lumMod val="85000"/>
            </a:schemeClr>
          </a:solidFill>
        </p:spPr>
        <p:txBody>
          <a:bodyPr wrap="square">
            <a:spAutoFit/>
          </a:bodyPr>
          <a:lstStyle/>
          <a:p>
            <a:r>
              <a:rPr lang="en-GB" sz="1600" b="1" dirty="0">
                <a:latin typeface="Segoe UI Variable Text" pitchFamily="2" charset="0"/>
              </a:rPr>
              <a:t>How does it work?</a:t>
            </a:r>
          </a:p>
          <a:p>
            <a:pPr marL="285750" indent="-285750">
              <a:buFont typeface="Arial" panose="020B0604020202020204" pitchFamily="34" charset="0"/>
              <a:buChar char="•"/>
            </a:pPr>
            <a:r>
              <a:rPr lang="en-GB" sz="1600" dirty="0">
                <a:latin typeface="Segoe UI Variable Text" pitchFamily="2" charset="0"/>
              </a:rPr>
              <a:t>It involves breaking the problem down, analysing it carefully, and applying structured methods to reach a solution.</a:t>
            </a:r>
          </a:p>
          <a:p>
            <a:pPr marL="285750" indent="-285750">
              <a:buFont typeface="Arial" panose="020B0604020202020204" pitchFamily="34" charset="0"/>
              <a:buChar char="•"/>
            </a:pPr>
            <a:r>
              <a:rPr lang="en-GB" sz="1600" dirty="0">
                <a:latin typeface="Segoe UI Variable Text" pitchFamily="2" charset="0"/>
              </a:rPr>
              <a:t>Two key techniques often used in this approach are decomposition and abstraction</a:t>
            </a:r>
          </a:p>
        </p:txBody>
      </p:sp>
      <p:sp>
        <p:nvSpPr>
          <p:cNvPr id="22" name="TextBox 21">
            <a:extLst>
              <a:ext uri="{FF2B5EF4-FFF2-40B4-BE49-F238E27FC236}">
                <a16:creationId xmlns:a16="http://schemas.microsoft.com/office/drawing/2014/main" id="{DC18F75A-E1E0-6DA3-7002-E8445114E3BE}"/>
              </a:ext>
            </a:extLst>
          </p:cNvPr>
          <p:cNvSpPr txBox="1"/>
          <p:nvPr/>
        </p:nvSpPr>
        <p:spPr>
          <a:xfrm>
            <a:off x="6847367" y="1295100"/>
            <a:ext cx="5043376" cy="584775"/>
          </a:xfrm>
          <a:prstGeom prst="rect">
            <a:avLst/>
          </a:prstGeom>
          <a:solidFill>
            <a:schemeClr val="bg1">
              <a:lumMod val="95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A systematic approach to solving a problem</a:t>
            </a:r>
          </a:p>
          <a:p>
            <a:pPr algn="ctr"/>
            <a:r>
              <a:rPr lang="en-GB" sz="1600" b="1" dirty="0">
                <a:latin typeface="Segoe UI Variable Text" pitchFamily="2" charset="0"/>
                <a:cs typeface="Segoe UI" panose="020B0502040204020203" pitchFamily="34" charset="0"/>
              </a:rPr>
              <a:t>Creating a video game</a:t>
            </a:r>
          </a:p>
        </p:txBody>
      </p:sp>
      <p:sp>
        <p:nvSpPr>
          <p:cNvPr id="24" name="TextBox 23">
            <a:extLst>
              <a:ext uri="{FF2B5EF4-FFF2-40B4-BE49-F238E27FC236}">
                <a16:creationId xmlns:a16="http://schemas.microsoft.com/office/drawing/2014/main" id="{E5066A62-7145-0497-B95C-E6174642BFBE}"/>
              </a:ext>
            </a:extLst>
          </p:cNvPr>
          <p:cNvSpPr txBox="1"/>
          <p:nvPr/>
        </p:nvSpPr>
        <p:spPr>
          <a:xfrm>
            <a:off x="2706341" y="2286850"/>
            <a:ext cx="2789982" cy="954107"/>
          </a:xfrm>
          <a:prstGeom prst="rect">
            <a:avLst/>
          </a:prstGeom>
          <a:solidFill>
            <a:schemeClr val="accent4">
              <a:lumMod val="20000"/>
              <a:lumOff val="80000"/>
            </a:schemeClr>
          </a:solidFill>
        </p:spPr>
        <p:txBody>
          <a:bodyPr wrap="square">
            <a:spAutoFit/>
          </a:bodyPr>
          <a:lstStyle/>
          <a:p>
            <a:r>
              <a:rPr lang="en-GB" sz="1400" b="1" dirty="0">
                <a:latin typeface="Segoe UI Variable Text" pitchFamily="2" charset="0"/>
              </a:rPr>
              <a:t>Decomposition</a:t>
            </a:r>
          </a:p>
          <a:p>
            <a:r>
              <a:rPr lang="en-GB" sz="1400" dirty="0">
                <a:latin typeface="Segoe UI Variable Text" pitchFamily="2" charset="0"/>
              </a:rPr>
              <a:t>Smaller parts are easier to understand, solve, and test.</a:t>
            </a:r>
          </a:p>
          <a:p>
            <a:endParaRPr lang="en-GB" sz="1400" dirty="0">
              <a:latin typeface="Segoe UI Variable Text" pitchFamily="2" charset="0"/>
            </a:endParaRPr>
          </a:p>
        </p:txBody>
      </p:sp>
      <p:sp>
        <p:nvSpPr>
          <p:cNvPr id="25" name="TextBox 24">
            <a:extLst>
              <a:ext uri="{FF2B5EF4-FFF2-40B4-BE49-F238E27FC236}">
                <a16:creationId xmlns:a16="http://schemas.microsoft.com/office/drawing/2014/main" id="{9D6FC3E6-04E7-F81D-E9D6-FA4D835357F3}"/>
              </a:ext>
            </a:extLst>
          </p:cNvPr>
          <p:cNvSpPr txBox="1"/>
          <p:nvPr/>
        </p:nvSpPr>
        <p:spPr>
          <a:xfrm>
            <a:off x="2706341" y="3521840"/>
            <a:ext cx="2789981" cy="2677656"/>
          </a:xfrm>
          <a:prstGeom prst="rect">
            <a:avLst/>
          </a:prstGeom>
          <a:solidFill>
            <a:schemeClr val="accent4">
              <a:lumMod val="20000"/>
              <a:lumOff val="80000"/>
            </a:schemeClr>
          </a:solidFill>
        </p:spPr>
        <p:txBody>
          <a:bodyPr wrap="square">
            <a:spAutoFit/>
          </a:bodyPr>
          <a:lstStyle/>
          <a:p>
            <a:r>
              <a:rPr lang="en-GB" sz="1400" b="1" dirty="0">
                <a:latin typeface="Segoe UI Variable Text" pitchFamily="2" charset="0"/>
              </a:rPr>
              <a:t>Example</a:t>
            </a:r>
          </a:p>
          <a:p>
            <a:r>
              <a:rPr lang="en-GB" sz="1400" dirty="0">
                <a:latin typeface="Segoe UI Variable Text" pitchFamily="2" charset="0"/>
              </a:rPr>
              <a:t>You want to create a game. Instead of trying to make the whole game at once, you could decompose it into:</a:t>
            </a:r>
          </a:p>
          <a:p>
            <a:pPr marL="285750" indent="-285750">
              <a:buFont typeface="Arial" panose="020B0604020202020204" pitchFamily="34" charset="0"/>
              <a:buChar char="•"/>
            </a:pPr>
            <a:r>
              <a:rPr lang="en-GB" sz="1400" dirty="0">
                <a:latin typeface="Segoe UI Variable Text" pitchFamily="2" charset="0"/>
              </a:rPr>
              <a:t>Character movement</a:t>
            </a:r>
          </a:p>
          <a:p>
            <a:pPr marL="285750" indent="-285750">
              <a:buFont typeface="Arial" panose="020B0604020202020204" pitchFamily="34" charset="0"/>
              <a:buChar char="•"/>
            </a:pPr>
            <a:r>
              <a:rPr lang="en-GB" sz="1400" dirty="0">
                <a:latin typeface="Segoe UI Variable Text" pitchFamily="2" charset="0"/>
              </a:rPr>
              <a:t>Score system</a:t>
            </a:r>
          </a:p>
          <a:p>
            <a:pPr marL="285750" indent="-285750">
              <a:buFont typeface="Arial" panose="020B0604020202020204" pitchFamily="34" charset="0"/>
              <a:buChar char="•"/>
            </a:pPr>
            <a:r>
              <a:rPr lang="en-GB" sz="1400" dirty="0">
                <a:latin typeface="Segoe UI Variable Text" pitchFamily="2" charset="0"/>
              </a:rPr>
              <a:t>Levels or stages</a:t>
            </a:r>
          </a:p>
          <a:p>
            <a:pPr marL="285750" indent="-285750">
              <a:buFont typeface="Arial" panose="020B0604020202020204" pitchFamily="34" charset="0"/>
              <a:buChar char="•"/>
            </a:pPr>
            <a:r>
              <a:rPr lang="en-GB" sz="1400" dirty="0">
                <a:latin typeface="Segoe UI Variable Text" pitchFamily="2" charset="0"/>
              </a:rPr>
              <a:t>User interface</a:t>
            </a:r>
            <a:br>
              <a:rPr lang="en-GB" sz="1400" dirty="0">
                <a:latin typeface="Segoe UI Variable Text" pitchFamily="2" charset="0"/>
              </a:rPr>
            </a:br>
            <a:endParaRPr lang="en-GB" sz="1400" dirty="0">
              <a:latin typeface="Segoe UI Variable Text" pitchFamily="2" charset="0"/>
            </a:endParaRPr>
          </a:p>
          <a:p>
            <a:r>
              <a:rPr lang="en-GB" sz="1400" dirty="0">
                <a:latin typeface="Segoe UI Variable Text" pitchFamily="2" charset="0"/>
              </a:rPr>
              <a:t>Each of these can be tackled individually.</a:t>
            </a:r>
          </a:p>
        </p:txBody>
      </p:sp>
      <p:sp>
        <p:nvSpPr>
          <p:cNvPr id="26" name="TextBox 25">
            <a:extLst>
              <a:ext uri="{FF2B5EF4-FFF2-40B4-BE49-F238E27FC236}">
                <a16:creationId xmlns:a16="http://schemas.microsoft.com/office/drawing/2014/main" id="{560D1ECF-C787-68BD-8B63-B2C35573E249}"/>
              </a:ext>
            </a:extLst>
          </p:cNvPr>
          <p:cNvSpPr txBox="1"/>
          <p:nvPr/>
        </p:nvSpPr>
        <p:spPr>
          <a:xfrm>
            <a:off x="6096000" y="2286849"/>
            <a:ext cx="2789983" cy="954107"/>
          </a:xfrm>
          <a:prstGeom prst="rect">
            <a:avLst/>
          </a:prstGeom>
          <a:solidFill>
            <a:schemeClr val="accent6">
              <a:lumMod val="20000"/>
              <a:lumOff val="80000"/>
            </a:schemeClr>
          </a:solidFill>
        </p:spPr>
        <p:txBody>
          <a:bodyPr wrap="square">
            <a:spAutoFit/>
          </a:bodyPr>
          <a:lstStyle/>
          <a:p>
            <a:r>
              <a:rPr lang="en-GB" sz="1400" b="1" dirty="0">
                <a:latin typeface="Segoe UI Variable Text" pitchFamily="2" charset="0"/>
              </a:rPr>
              <a:t>Abstraction</a:t>
            </a:r>
          </a:p>
          <a:p>
            <a:r>
              <a:rPr lang="en-GB" sz="1400" dirty="0">
                <a:latin typeface="Segoe UI Variable Text" pitchFamily="2" charset="0"/>
              </a:rPr>
              <a:t>It simplifies complex problems and helps you see the underlying structure or pattern.</a:t>
            </a:r>
          </a:p>
        </p:txBody>
      </p:sp>
      <p:sp>
        <p:nvSpPr>
          <p:cNvPr id="27" name="TextBox 26">
            <a:extLst>
              <a:ext uri="{FF2B5EF4-FFF2-40B4-BE49-F238E27FC236}">
                <a16:creationId xmlns:a16="http://schemas.microsoft.com/office/drawing/2014/main" id="{78A6A674-EAA2-BD79-EC81-C4133C03819A}"/>
              </a:ext>
            </a:extLst>
          </p:cNvPr>
          <p:cNvSpPr txBox="1"/>
          <p:nvPr/>
        </p:nvSpPr>
        <p:spPr>
          <a:xfrm>
            <a:off x="6096001" y="3543317"/>
            <a:ext cx="2789980" cy="2677656"/>
          </a:xfrm>
          <a:prstGeom prst="rect">
            <a:avLst/>
          </a:prstGeom>
          <a:solidFill>
            <a:schemeClr val="accent6">
              <a:lumMod val="20000"/>
              <a:lumOff val="80000"/>
            </a:schemeClr>
          </a:solidFill>
        </p:spPr>
        <p:txBody>
          <a:bodyPr wrap="square">
            <a:spAutoFit/>
          </a:bodyPr>
          <a:lstStyle/>
          <a:p>
            <a:r>
              <a:rPr lang="en-GB" sz="1400" b="1" dirty="0">
                <a:latin typeface="Segoe UI Variable Text" pitchFamily="2" charset="0"/>
              </a:rPr>
              <a:t>Example</a:t>
            </a:r>
          </a:p>
          <a:p>
            <a:r>
              <a:rPr lang="en-GB" sz="1400" dirty="0">
                <a:latin typeface="Segoe UI Variable Text" pitchFamily="2" charset="0"/>
              </a:rPr>
              <a:t>When designing the character movement in the game, you might abstract away things like character colour or background scenery and just focus on how the character moves and responds to controls.</a:t>
            </a:r>
          </a:p>
          <a:p>
            <a:endParaRPr lang="en-GB" sz="1400" dirty="0">
              <a:latin typeface="Segoe UI Variable Text" pitchFamily="2" charset="0"/>
            </a:endParaRPr>
          </a:p>
          <a:p>
            <a:endParaRPr lang="en-GB" sz="1400" dirty="0">
              <a:latin typeface="Segoe UI Variable Text" pitchFamily="2" charset="0"/>
            </a:endParaRPr>
          </a:p>
          <a:p>
            <a:endParaRPr lang="en-GB" sz="1400" dirty="0">
              <a:latin typeface="Segoe UI Variable Text" pitchFamily="2" charset="0"/>
            </a:endParaRPr>
          </a:p>
          <a:p>
            <a:endParaRPr lang="en-GB" sz="1400" dirty="0">
              <a:latin typeface="Segoe UI Variable Text" pitchFamily="2" charset="0"/>
            </a:endParaRPr>
          </a:p>
        </p:txBody>
      </p:sp>
      <p:sp>
        <p:nvSpPr>
          <p:cNvPr id="28" name="Arrow: Down 27">
            <a:extLst>
              <a:ext uri="{FF2B5EF4-FFF2-40B4-BE49-F238E27FC236}">
                <a16:creationId xmlns:a16="http://schemas.microsoft.com/office/drawing/2014/main" id="{B1714671-9753-FF98-0B12-12D4912EA3F7}"/>
              </a:ext>
            </a:extLst>
          </p:cNvPr>
          <p:cNvSpPr/>
          <p:nvPr/>
        </p:nvSpPr>
        <p:spPr>
          <a:xfrm>
            <a:off x="3877339" y="3199413"/>
            <a:ext cx="361507" cy="45917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Down 28">
            <a:extLst>
              <a:ext uri="{FF2B5EF4-FFF2-40B4-BE49-F238E27FC236}">
                <a16:creationId xmlns:a16="http://schemas.microsoft.com/office/drawing/2014/main" id="{CEEBBE29-DC5D-0D7E-BC70-FF4C4C27FCFE}"/>
              </a:ext>
            </a:extLst>
          </p:cNvPr>
          <p:cNvSpPr/>
          <p:nvPr/>
        </p:nvSpPr>
        <p:spPr>
          <a:xfrm>
            <a:off x="7310237" y="3207402"/>
            <a:ext cx="361507" cy="45917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Plus Sign 29">
            <a:extLst>
              <a:ext uri="{FF2B5EF4-FFF2-40B4-BE49-F238E27FC236}">
                <a16:creationId xmlns:a16="http://schemas.microsoft.com/office/drawing/2014/main" id="{87C08671-3D5A-DEA8-27F4-F0F31D32262A}"/>
              </a:ext>
            </a:extLst>
          </p:cNvPr>
          <p:cNvSpPr/>
          <p:nvPr/>
        </p:nvSpPr>
        <p:spPr>
          <a:xfrm>
            <a:off x="5516170" y="3666576"/>
            <a:ext cx="559983" cy="474345"/>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Equals 30">
            <a:extLst>
              <a:ext uri="{FF2B5EF4-FFF2-40B4-BE49-F238E27FC236}">
                <a16:creationId xmlns:a16="http://schemas.microsoft.com/office/drawing/2014/main" id="{D35C6244-AB7B-8BFF-FC0C-C592DCA5F689}"/>
              </a:ext>
            </a:extLst>
          </p:cNvPr>
          <p:cNvSpPr/>
          <p:nvPr/>
        </p:nvSpPr>
        <p:spPr>
          <a:xfrm>
            <a:off x="8905829" y="3666576"/>
            <a:ext cx="680484" cy="518320"/>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 name="TextBox 31">
            <a:extLst>
              <a:ext uri="{FF2B5EF4-FFF2-40B4-BE49-F238E27FC236}">
                <a16:creationId xmlns:a16="http://schemas.microsoft.com/office/drawing/2014/main" id="{F2CF5C6E-0A50-2815-43C4-2966C3BAEC78}"/>
              </a:ext>
            </a:extLst>
          </p:cNvPr>
          <p:cNvSpPr txBox="1"/>
          <p:nvPr/>
        </p:nvSpPr>
        <p:spPr>
          <a:xfrm>
            <a:off x="9669245" y="2640793"/>
            <a:ext cx="2284582" cy="3323987"/>
          </a:xfrm>
          <a:prstGeom prst="rect">
            <a:avLst/>
          </a:prstGeom>
          <a:solidFill>
            <a:schemeClr val="accent5">
              <a:lumMod val="20000"/>
              <a:lumOff val="80000"/>
            </a:schemeClr>
          </a:solidFill>
        </p:spPr>
        <p:txBody>
          <a:bodyPr wrap="square">
            <a:spAutoFit/>
          </a:bodyPr>
          <a:lstStyle/>
          <a:p>
            <a:r>
              <a:rPr lang="en-GB" sz="1400" b="1" dirty="0">
                <a:latin typeface="Segoe UI Variable Text" pitchFamily="2" charset="0"/>
              </a:rPr>
              <a:t>Putting them together</a:t>
            </a:r>
          </a:p>
          <a:p>
            <a:endParaRPr lang="en-GB" sz="1400" b="1" dirty="0">
              <a:latin typeface="Segoe UI Variable Text" pitchFamily="2" charset="0"/>
            </a:endParaRPr>
          </a:p>
          <a:p>
            <a:pPr marL="342900" indent="-342900">
              <a:buFont typeface="+mj-lt"/>
              <a:buAutoNum type="arabicPeriod"/>
            </a:pPr>
            <a:r>
              <a:rPr lang="en-GB" sz="1400" dirty="0">
                <a:latin typeface="Segoe UI Variable Text" pitchFamily="2" charset="0"/>
              </a:rPr>
              <a:t>Understand the problem.</a:t>
            </a:r>
          </a:p>
          <a:p>
            <a:pPr marL="342900" indent="-342900">
              <a:buFont typeface="+mj-lt"/>
              <a:buAutoNum type="arabicPeriod"/>
            </a:pPr>
            <a:r>
              <a:rPr lang="en-GB" sz="1400" dirty="0">
                <a:latin typeface="Segoe UI Variable Text" pitchFamily="2" charset="0"/>
              </a:rPr>
              <a:t>Break it into smaller parts (decomposition).</a:t>
            </a:r>
          </a:p>
          <a:p>
            <a:pPr marL="342900" indent="-342900">
              <a:buFont typeface="+mj-lt"/>
              <a:buAutoNum type="arabicPeriod"/>
            </a:pPr>
            <a:r>
              <a:rPr lang="en-GB" sz="1400" dirty="0">
                <a:latin typeface="Segoe UI Variable Text" pitchFamily="2" charset="0"/>
              </a:rPr>
              <a:t>Identify the key elements of each part (abstraction).</a:t>
            </a:r>
          </a:p>
          <a:p>
            <a:pPr marL="342900" indent="-342900">
              <a:buFont typeface="+mj-lt"/>
              <a:buAutoNum type="arabicPeriod"/>
            </a:pPr>
            <a:r>
              <a:rPr lang="en-GB" sz="1400" dirty="0">
                <a:latin typeface="Segoe UI Variable Text" pitchFamily="2" charset="0"/>
              </a:rPr>
              <a:t>Solve each part in a logical sequence.</a:t>
            </a:r>
          </a:p>
          <a:p>
            <a:pPr marL="342900" indent="-342900">
              <a:buFont typeface="+mj-lt"/>
              <a:buAutoNum type="arabicPeriod"/>
            </a:pPr>
            <a:r>
              <a:rPr lang="en-GB" sz="1400" dirty="0">
                <a:latin typeface="Segoe UI Variable Text" pitchFamily="2" charset="0"/>
              </a:rPr>
              <a:t>Combine the solutions to solve the original problem.</a:t>
            </a:r>
          </a:p>
        </p:txBody>
      </p:sp>
      <p:pic>
        <p:nvPicPr>
          <p:cNvPr id="34" name="Picture 33">
            <a:extLst>
              <a:ext uri="{FF2B5EF4-FFF2-40B4-BE49-F238E27FC236}">
                <a16:creationId xmlns:a16="http://schemas.microsoft.com/office/drawing/2014/main" id="{ABC64CC7-F1A4-D842-D157-2614FD0AC030}"/>
              </a:ext>
            </a:extLst>
          </p:cNvPr>
          <p:cNvPicPr>
            <a:picLocks noChangeAspect="1"/>
          </p:cNvPicPr>
          <p:nvPr/>
        </p:nvPicPr>
        <p:blipFill>
          <a:blip r:embed="rId2"/>
          <a:stretch>
            <a:fillRect/>
          </a:stretch>
        </p:blipFill>
        <p:spPr>
          <a:xfrm>
            <a:off x="6847367" y="405707"/>
            <a:ext cx="638174" cy="638174"/>
          </a:xfrm>
          <a:prstGeom prst="rect">
            <a:avLst/>
          </a:prstGeom>
        </p:spPr>
      </p:pic>
      <p:sp>
        <p:nvSpPr>
          <p:cNvPr id="35" name="TextBox 34">
            <a:extLst>
              <a:ext uri="{FF2B5EF4-FFF2-40B4-BE49-F238E27FC236}">
                <a16:creationId xmlns:a16="http://schemas.microsoft.com/office/drawing/2014/main" id="{458A2F92-37F5-7808-E9F0-30103CB5640B}"/>
              </a:ext>
            </a:extLst>
          </p:cNvPr>
          <p:cNvSpPr txBox="1"/>
          <p:nvPr/>
        </p:nvSpPr>
        <p:spPr>
          <a:xfrm>
            <a:off x="7611273" y="309295"/>
            <a:ext cx="4279470" cy="830997"/>
          </a:xfrm>
          <a:prstGeom prst="rect">
            <a:avLst/>
          </a:prstGeom>
          <a:noFill/>
        </p:spPr>
        <p:txBody>
          <a:bodyPr wrap="square">
            <a:spAutoFit/>
          </a:bodyPr>
          <a:lstStyle/>
          <a:p>
            <a:r>
              <a:rPr lang="en-GB" sz="1600" b="1" dirty="0">
                <a:latin typeface="Segoe UI Variable Text" pitchFamily="2" charset="0"/>
              </a:rPr>
              <a:t>Activity </a:t>
            </a:r>
          </a:p>
          <a:p>
            <a:r>
              <a:rPr lang="en-GB" sz="1600" dirty="0">
                <a:latin typeface="Segoe UI Variable Text" pitchFamily="2" charset="0"/>
              </a:rPr>
              <a:t>Complete Activity A on the library management system.</a:t>
            </a:r>
          </a:p>
        </p:txBody>
      </p:sp>
    </p:spTree>
    <p:extLst>
      <p:ext uri="{BB962C8B-B14F-4D97-AF65-F5344CB8AC3E}">
        <p14:creationId xmlns:p14="http://schemas.microsoft.com/office/powerpoint/2010/main" val="3251919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5C4D86-8F89-5F11-EB44-E4550711F905}"/>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Modelling on the real world</a:t>
            </a:r>
          </a:p>
        </p:txBody>
      </p:sp>
      <p:sp>
        <p:nvSpPr>
          <p:cNvPr id="3" name="TextBox 2">
            <a:extLst>
              <a:ext uri="{FF2B5EF4-FFF2-40B4-BE49-F238E27FC236}">
                <a16:creationId xmlns:a16="http://schemas.microsoft.com/office/drawing/2014/main" id="{FC8BE626-869E-594B-1E44-CE1569660C93}"/>
              </a:ext>
            </a:extLst>
          </p:cNvPr>
          <p:cNvSpPr txBox="1"/>
          <p:nvPr/>
        </p:nvSpPr>
        <p:spPr>
          <a:xfrm>
            <a:off x="182880" y="1294180"/>
            <a:ext cx="7632050" cy="584775"/>
          </a:xfrm>
          <a:prstGeom prst="rect">
            <a:avLst/>
          </a:prstGeom>
          <a:solidFill>
            <a:schemeClr val="bg1">
              <a:lumMod val="95000"/>
            </a:schemeClr>
          </a:solidFill>
        </p:spPr>
        <p:txBody>
          <a:bodyPr wrap="square">
            <a:spAutoFit/>
          </a:bodyPr>
          <a:lstStyle/>
          <a:p>
            <a:r>
              <a:rPr lang="en-GB" sz="1600" dirty="0">
                <a:latin typeface="Segoe UI Variable Text" pitchFamily="2" charset="0"/>
              </a:rPr>
              <a:t>When you model the </a:t>
            </a:r>
            <a:r>
              <a:rPr lang="en-GB" sz="1600" b="1" dirty="0">
                <a:latin typeface="Segoe UI Variable Text" pitchFamily="2" charset="0"/>
              </a:rPr>
              <a:t>external world </a:t>
            </a:r>
            <a:r>
              <a:rPr lang="en-GB" sz="1600" dirty="0">
                <a:latin typeface="Segoe UI Variable Text" pitchFamily="2" charset="0"/>
              </a:rPr>
              <a:t>in an algorithm or program, you simplify reality to only include the aspects that are relevant to the problem you are solving.</a:t>
            </a:r>
          </a:p>
        </p:txBody>
      </p:sp>
      <p:sp>
        <p:nvSpPr>
          <p:cNvPr id="14" name="TextBox 13">
            <a:extLst>
              <a:ext uri="{FF2B5EF4-FFF2-40B4-BE49-F238E27FC236}">
                <a16:creationId xmlns:a16="http://schemas.microsoft.com/office/drawing/2014/main" id="{23816787-68B3-BC10-3449-8BF2DD354963}"/>
              </a:ext>
            </a:extLst>
          </p:cNvPr>
          <p:cNvSpPr txBox="1"/>
          <p:nvPr/>
        </p:nvSpPr>
        <p:spPr>
          <a:xfrm>
            <a:off x="182879" y="1989205"/>
            <a:ext cx="7632050"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Steps to use abstraction effectively</a:t>
            </a:r>
          </a:p>
        </p:txBody>
      </p:sp>
      <p:sp>
        <p:nvSpPr>
          <p:cNvPr id="6" name="TextBox 5">
            <a:extLst>
              <a:ext uri="{FF2B5EF4-FFF2-40B4-BE49-F238E27FC236}">
                <a16:creationId xmlns:a16="http://schemas.microsoft.com/office/drawing/2014/main" id="{9718CA02-40AE-806B-B1AD-FBAF43F1EF21}"/>
              </a:ext>
            </a:extLst>
          </p:cNvPr>
          <p:cNvSpPr txBox="1"/>
          <p:nvPr/>
        </p:nvSpPr>
        <p:spPr>
          <a:xfrm>
            <a:off x="182879" y="2438011"/>
            <a:ext cx="3549148" cy="2688300"/>
          </a:xfrm>
          <a:prstGeom prst="rect">
            <a:avLst/>
          </a:prstGeom>
          <a:solidFill>
            <a:schemeClr val="bg1">
              <a:lumMod val="85000"/>
            </a:schemeClr>
          </a:solidFill>
        </p:spPr>
        <p:txBody>
          <a:bodyPr wrap="square">
            <a:spAutoFit/>
          </a:bodyPr>
          <a:lstStyle/>
          <a:p>
            <a:pPr marL="342900" lvl="0" indent="-342900">
              <a:lnSpc>
                <a:spcPct val="107000"/>
              </a:lnSpc>
              <a:spcAft>
                <a:spcPts val="800"/>
              </a:spcAft>
              <a:buFont typeface="+mj-lt"/>
              <a:buAutoNum type="arabicPeriod"/>
              <a:tabLst>
                <a:tab pos="457200" algn="l"/>
              </a:tabLst>
            </a:pPr>
            <a:r>
              <a:rPr lang="en-GB" sz="1400" b="1" kern="100" dirty="0">
                <a:effectLst/>
                <a:latin typeface="Segoe UI Variable Text" pitchFamily="2" charset="0"/>
                <a:ea typeface="Aptos" panose="020B0004020202020204" pitchFamily="34" charset="0"/>
                <a:cs typeface="Times New Roman" panose="02020603050405020304" pitchFamily="18" charset="0"/>
              </a:rPr>
              <a:t>Identify the real-world system or object</a:t>
            </a:r>
            <a:r>
              <a:rPr lang="en-GB" sz="1400" kern="100" dirty="0">
                <a:effectLst/>
                <a:latin typeface="Segoe UI Variable Text" pitchFamily="2" charset="0"/>
                <a:ea typeface="Aptos" panose="020B0004020202020204" pitchFamily="34" charset="0"/>
                <a:cs typeface="Times New Roman" panose="02020603050405020304" pitchFamily="18" charset="0"/>
              </a:rPr>
              <a:t> you want to model.</a:t>
            </a:r>
          </a:p>
          <a:p>
            <a:pPr marL="342900" lvl="0" indent="-342900">
              <a:lnSpc>
                <a:spcPct val="107000"/>
              </a:lnSpc>
              <a:spcAft>
                <a:spcPts val="800"/>
              </a:spcAft>
              <a:buFont typeface="+mj-lt"/>
              <a:buAutoNum type="arabicPeriod"/>
              <a:tabLst>
                <a:tab pos="457200" algn="l"/>
              </a:tabLst>
            </a:pPr>
            <a:r>
              <a:rPr lang="en-GB" sz="1400" b="1" kern="100" dirty="0">
                <a:effectLst/>
                <a:latin typeface="Segoe UI Variable Text" pitchFamily="2" charset="0"/>
                <a:ea typeface="Aptos" panose="020B0004020202020204" pitchFamily="34" charset="0"/>
                <a:cs typeface="Times New Roman" panose="02020603050405020304" pitchFamily="18" charset="0"/>
              </a:rPr>
              <a:t>Decide which details are relevant</a:t>
            </a:r>
            <a:r>
              <a:rPr lang="en-GB" sz="1400" kern="100" dirty="0">
                <a:effectLst/>
                <a:latin typeface="Segoe UI Variable Text" pitchFamily="2" charset="0"/>
                <a:ea typeface="Aptos" panose="020B0004020202020204" pitchFamily="34" charset="0"/>
                <a:cs typeface="Times New Roman" panose="02020603050405020304" pitchFamily="18" charset="0"/>
              </a:rPr>
              <a:t> for your program (these become your “attributes” or “properties”).</a:t>
            </a:r>
          </a:p>
          <a:p>
            <a:pPr marL="342900" lvl="0" indent="-342900">
              <a:lnSpc>
                <a:spcPct val="107000"/>
              </a:lnSpc>
              <a:spcAft>
                <a:spcPts val="800"/>
              </a:spcAft>
              <a:buFont typeface="+mj-lt"/>
              <a:buAutoNum type="arabicPeriod"/>
              <a:tabLst>
                <a:tab pos="457200" algn="l"/>
              </a:tabLst>
            </a:pPr>
            <a:r>
              <a:rPr lang="en-GB" sz="1400" b="1" kern="100" dirty="0">
                <a:effectLst/>
                <a:latin typeface="Segoe UI Variable Text" pitchFamily="2" charset="0"/>
                <a:ea typeface="Aptos" panose="020B0004020202020204" pitchFamily="34" charset="0"/>
                <a:cs typeface="Times New Roman" panose="02020603050405020304" pitchFamily="18" charset="0"/>
              </a:rPr>
              <a:t>Ignore irrelevant details</a:t>
            </a:r>
            <a:r>
              <a:rPr lang="en-GB" sz="1400" kern="100" dirty="0">
                <a:effectLst/>
                <a:latin typeface="Segoe UI Variable Text" pitchFamily="2" charset="0"/>
                <a:ea typeface="Aptos" panose="020B0004020202020204" pitchFamily="34" charset="0"/>
                <a:cs typeface="Times New Roman" panose="02020603050405020304" pitchFamily="18" charset="0"/>
              </a:rPr>
              <a:t> to keep the model simple and manageable.</a:t>
            </a:r>
          </a:p>
          <a:p>
            <a:pPr marL="342900" lvl="0" indent="-342900">
              <a:lnSpc>
                <a:spcPct val="107000"/>
              </a:lnSpc>
              <a:spcAft>
                <a:spcPts val="800"/>
              </a:spcAft>
              <a:buFont typeface="+mj-lt"/>
              <a:buAutoNum type="arabicPeriod"/>
              <a:tabLst>
                <a:tab pos="457200" algn="l"/>
              </a:tabLst>
            </a:pPr>
            <a:r>
              <a:rPr lang="en-GB" sz="1400" b="1" kern="100" dirty="0">
                <a:effectLst/>
                <a:latin typeface="Segoe UI Variable Text" pitchFamily="2" charset="0"/>
                <a:ea typeface="Aptos" panose="020B0004020202020204" pitchFamily="34" charset="0"/>
                <a:cs typeface="Times New Roman" panose="02020603050405020304" pitchFamily="18" charset="0"/>
              </a:rPr>
              <a:t>Create an algorithm or program</a:t>
            </a:r>
            <a:r>
              <a:rPr lang="en-GB" sz="1400" kern="100" dirty="0">
                <a:effectLst/>
                <a:latin typeface="Segoe UI Variable Text" pitchFamily="2" charset="0"/>
                <a:ea typeface="Aptos" panose="020B0004020202020204" pitchFamily="34" charset="0"/>
                <a:cs typeface="Times New Roman" panose="02020603050405020304" pitchFamily="18" charset="0"/>
              </a:rPr>
              <a:t> that uses the simplified model to perform tasks or solve problems.</a:t>
            </a:r>
          </a:p>
        </p:txBody>
      </p:sp>
      <p:sp>
        <p:nvSpPr>
          <p:cNvPr id="17" name="TextBox 16">
            <a:extLst>
              <a:ext uri="{FF2B5EF4-FFF2-40B4-BE49-F238E27FC236}">
                <a16:creationId xmlns:a16="http://schemas.microsoft.com/office/drawing/2014/main" id="{42030793-24EA-2DF3-D79E-316113AF53BE}"/>
              </a:ext>
            </a:extLst>
          </p:cNvPr>
          <p:cNvSpPr txBox="1"/>
          <p:nvPr/>
        </p:nvSpPr>
        <p:spPr>
          <a:xfrm>
            <a:off x="7942521" y="1295100"/>
            <a:ext cx="4066598" cy="338554"/>
          </a:xfrm>
          <a:prstGeom prst="rect">
            <a:avLst/>
          </a:prstGeom>
          <a:solidFill>
            <a:schemeClr val="bg1">
              <a:lumMod val="95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Worked example</a:t>
            </a:r>
          </a:p>
        </p:txBody>
      </p:sp>
      <p:sp>
        <p:nvSpPr>
          <p:cNvPr id="19" name="TextBox 18">
            <a:extLst>
              <a:ext uri="{FF2B5EF4-FFF2-40B4-BE49-F238E27FC236}">
                <a16:creationId xmlns:a16="http://schemas.microsoft.com/office/drawing/2014/main" id="{59852095-3028-482A-EC70-505786B81B31}"/>
              </a:ext>
            </a:extLst>
          </p:cNvPr>
          <p:cNvSpPr txBox="1"/>
          <p:nvPr/>
        </p:nvSpPr>
        <p:spPr>
          <a:xfrm>
            <a:off x="7942520" y="1696818"/>
            <a:ext cx="4066599" cy="954107"/>
          </a:xfrm>
          <a:prstGeom prst="rect">
            <a:avLst/>
          </a:prstGeom>
          <a:noFill/>
        </p:spPr>
        <p:txBody>
          <a:bodyPr wrap="square">
            <a:spAutoFit/>
          </a:bodyPr>
          <a:lstStyle/>
          <a:p>
            <a:r>
              <a:rPr lang="en-GB" sz="1400" b="1" dirty="0">
                <a:latin typeface="Segoe UI Variable Text" pitchFamily="2" charset="0"/>
              </a:rPr>
              <a:t>Scenario:</a:t>
            </a:r>
          </a:p>
          <a:p>
            <a:r>
              <a:rPr lang="en-GB" sz="1400" dirty="0">
                <a:latin typeface="Segoe UI Variable Text" pitchFamily="2" charset="0"/>
              </a:rPr>
              <a:t>You want to make a program that manages a simple zoo. Users can see information about animals and their feeding times.</a:t>
            </a:r>
          </a:p>
        </p:txBody>
      </p:sp>
      <p:pic>
        <p:nvPicPr>
          <p:cNvPr id="20" name="Picture 19">
            <a:extLst>
              <a:ext uri="{FF2B5EF4-FFF2-40B4-BE49-F238E27FC236}">
                <a16:creationId xmlns:a16="http://schemas.microsoft.com/office/drawing/2014/main" id="{F6C20061-6BD3-A5C1-B754-D4707166ECD4}"/>
              </a:ext>
            </a:extLst>
          </p:cNvPr>
          <p:cNvPicPr>
            <a:picLocks noChangeAspect="1"/>
          </p:cNvPicPr>
          <p:nvPr/>
        </p:nvPicPr>
        <p:blipFill>
          <a:blip r:embed="rId2"/>
          <a:stretch>
            <a:fillRect/>
          </a:stretch>
        </p:blipFill>
        <p:spPr>
          <a:xfrm>
            <a:off x="7942519" y="2881733"/>
            <a:ext cx="3830581" cy="3153845"/>
          </a:xfrm>
          <a:prstGeom prst="rect">
            <a:avLst/>
          </a:prstGeom>
        </p:spPr>
      </p:pic>
      <p:sp>
        <p:nvSpPr>
          <p:cNvPr id="23" name="TextBox 22">
            <a:extLst>
              <a:ext uri="{FF2B5EF4-FFF2-40B4-BE49-F238E27FC236}">
                <a16:creationId xmlns:a16="http://schemas.microsoft.com/office/drawing/2014/main" id="{F49A0E32-1127-C880-2EB6-27281ADE7A28}"/>
              </a:ext>
            </a:extLst>
          </p:cNvPr>
          <p:cNvSpPr txBox="1"/>
          <p:nvPr/>
        </p:nvSpPr>
        <p:spPr>
          <a:xfrm>
            <a:off x="4654092" y="2438011"/>
            <a:ext cx="2883815" cy="738664"/>
          </a:xfrm>
          <a:prstGeom prst="rect">
            <a:avLst/>
          </a:prstGeom>
          <a:noFill/>
        </p:spPr>
        <p:txBody>
          <a:bodyPr wrap="square">
            <a:spAutoFit/>
          </a:bodyPr>
          <a:lstStyle/>
          <a:p>
            <a:r>
              <a:rPr lang="en-GB" sz="1400" b="1" dirty="0">
                <a:latin typeface="Segoe UI Variable Text" pitchFamily="2" charset="0"/>
              </a:rPr>
              <a:t>Step 1: Identify the system</a:t>
            </a:r>
            <a:endParaRPr lang="en-GB" sz="1400" dirty="0">
              <a:latin typeface="Segoe UI Variable Text" pitchFamily="2" charset="0"/>
            </a:endParaRPr>
          </a:p>
          <a:p>
            <a:pPr lvl="0"/>
            <a:r>
              <a:rPr lang="en-GB" sz="1400" dirty="0">
                <a:latin typeface="Segoe UI Variable Text" pitchFamily="2" charset="0"/>
              </a:rPr>
              <a:t>Real-world system: a zoo with many animals.</a:t>
            </a:r>
          </a:p>
        </p:txBody>
      </p:sp>
      <p:sp>
        <p:nvSpPr>
          <p:cNvPr id="24" name="TextBox 23">
            <a:extLst>
              <a:ext uri="{FF2B5EF4-FFF2-40B4-BE49-F238E27FC236}">
                <a16:creationId xmlns:a16="http://schemas.microsoft.com/office/drawing/2014/main" id="{C2E84B47-9138-9A69-6AA2-AB57B16ECEED}"/>
              </a:ext>
            </a:extLst>
          </p:cNvPr>
          <p:cNvSpPr txBox="1"/>
          <p:nvPr/>
        </p:nvSpPr>
        <p:spPr>
          <a:xfrm>
            <a:off x="4654091" y="3333092"/>
            <a:ext cx="2883815" cy="1600438"/>
          </a:xfrm>
          <a:prstGeom prst="rect">
            <a:avLst/>
          </a:prstGeom>
          <a:noFill/>
        </p:spPr>
        <p:txBody>
          <a:bodyPr wrap="square">
            <a:spAutoFit/>
          </a:bodyPr>
          <a:lstStyle/>
          <a:p>
            <a:r>
              <a:rPr lang="en-GB" sz="1400" b="1" dirty="0">
                <a:latin typeface="Segoe UI Variable Text" pitchFamily="2" charset="0"/>
              </a:rPr>
              <a:t>Step 2: Select relevant aspects (abstraction)</a:t>
            </a:r>
            <a:endParaRPr lang="en-GB" sz="1400" dirty="0">
              <a:latin typeface="Segoe UI Variable Text" pitchFamily="2" charset="0"/>
            </a:endParaRPr>
          </a:p>
          <a:p>
            <a:pPr lvl="0"/>
            <a:r>
              <a:rPr lang="en-GB" sz="1400" dirty="0">
                <a:latin typeface="Segoe UI Variable Text" pitchFamily="2" charset="0"/>
              </a:rPr>
              <a:t>Important details: animal name, species, feeding time</a:t>
            </a:r>
          </a:p>
          <a:p>
            <a:pPr lvl="0"/>
            <a:r>
              <a:rPr lang="en-GB" sz="1400" dirty="0">
                <a:latin typeface="Segoe UI Variable Text" pitchFamily="2" charset="0"/>
              </a:rPr>
              <a:t>Ignored details: animal weight, exact habitat location, age, colour, diet specifics</a:t>
            </a:r>
          </a:p>
        </p:txBody>
      </p:sp>
      <p:sp>
        <p:nvSpPr>
          <p:cNvPr id="25" name="TextBox 24">
            <a:extLst>
              <a:ext uri="{FF2B5EF4-FFF2-40B4-BE49-F238E27FC236}">
                <a16:creationId xmlns:a16="http://schemas.microsoft.com/office/drawing/2014/main" id="{3A6C6925-232D-2B47-2A54-161C6904CAD3}"/>
              </a:ext>
            </a:extLst>
          </p:cNvPr>
          <p:cNvSpPr txBox="1"/>
          <p:nvPr/>
        </p:nvSpPr>
        <p:spPr>
          <a:xfrm>
            <a:off x="4654090" y="5089947"/>
            <a:ext cx="2883815" cy="1169551"/>
          </a:xfrm>
          <a:prstGeom prst="rect">
            <a:avLst/>
          </a:prstGeom>
          <a:noFill/>
        </p:spPr>
        <p:txBody>
          <a:bodyPr wrap="square">
            <a:spAutoFit/>
          </a:bodyPr>
          <a:lstStyle/>
          <a:p>
            <a:r>
              <a:rPr lang="en-GB" sz="1400" b="1" dirty="0">
                <a:latin typeface="Segoe UI Variable Text" pitchFamily="2" charset="0"/>
              </a:rPr>
              <a:t>Step 3: Model it in code</a:t>
            </a:r>
            <a:endParaRPr lang="en-GB" sz="1400" dirty="0">
              <a:latin typeface="Segoe UI Variable Text" pitchFamily="2" charset="0"/>
            </a:endParaRPr>
          </a:p>
          <a:p>
            <a:pPr lvl="0"/>
            <a:r>
              <a:rPr lang="en-GB" sz="1400" dirty="0">
                <a:latin typeface="Segoe UI Variable Text" pitchFamily="2" charset="0"/>
              </a:rPr>
              <a:t>Algorithms to:</a:t>
            </a:r>
          </a:p>
          <a:p>
            <a:pPr marL="285750" lvl="0" indent="-285750">
              <a:buFont typeface="Arial" panose="020B0604020202020204" pitchFamily="34" charset="0"/>
              <a:buChar char="•"/>
            </a:pPr>
            <a:r>
              <a:rPr lang="en-GB" sz="1400" dirty="0">
                <a:latin typeface="Segoe UI Variable Text" pitchFamily="2" charset="0"/>
              </a:rPr>
              <a:t>Display feeding times</a:t>
            </a:r>
          </a:p>
          <a:p>
            <a:pPr marL="285750" lvl="0" indent="-285750">
              <a:buFont typeface="Arial" panose="020B0604020202020204" pitchFamily="34" charset="0"/>
              <a:buChar char="•"/>
            </a:pPr>
            <a:r>
              <a:rPr lang="en-GB" sz="1400" dirty="0">
                <a:latin typeface="Segoe UI Variable Text" pitchFamily="2" charset="0"/>
              </a:rPr>
              <a:t>Add names for each animal</a:t>
            </a:r>
          </a:p>
          <a:p>
            <a:pPr marL="285750" lvl="0" indent="-285750">
              <a:buFont typeface="Arial" panose="020B0604020202020204" pitchFamily="34" charset="0"/>
              <a:buChar char="•"/>
            </a:pPr>
            <a:r>
              <a:rPr lang="en-GB" sz="1400" dirty="0">
                <a:latin typeface="Segoe UI Variable Text" pitchFamily="2" charset="0"/>
              </a:rPr>
              <a:t>Add different types of animals</a:t>
            </a:r>
          </a:p>
        </p:txBody>
      </p:sp>
      <p:sp>
        <p:nvSpPr>
          <p:cNvPr id="28" name="Arrow: Right 27">
            <a:extLst>
              <a:ext uri="{FF2B5EF4-FFF2-40B4-BE49-F238E27FC236}">
                <a16:creationId xmlns:a16="http://schemas.microsoft.com/office/drawing/2014/main" id="{408099EA-0311-D63E-238B-4CA316818961}"/>
              </a:ext>
            </a:extLst>
          </p:cNvPr>
          <p:cNvSpPr/>
          <p:nvPr/>
        </p:nvSpPr>
        <p:spPr>
          <a:xfrm rot="5400000">
            <a:off x="9618576" y="2667184"/>
            <a:ext cx="478465" cy="44656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B6121BCC-6C1C-7363-BD75-F182F92F297B}"/>
              </a:ext>
            </a:extLst>
          </p:cNvPr>
          <p:cNvSpPr/>
          <p:nvPr/>
        </p:nvSpPr>
        <p:spPr>
          <a:xfrm rot="10800000">
            <a:off x="7575697" y="4235371"/>
            <a:ext cx="478465" cy="44656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E3D371D6-18E6-C0EC-F68E-0EB014A5A25C}"/>
              </a:ext>
            </a:extLst>
          </p:cNvPr>
          <p:cNvSpPr txBox="1"/>
          <p:nvPr/>
        </p:nvSpPr>
        <p:spPr>
          <a:xfrm>
            <a:off x="3909237" y="2438011"/>
            <a:ext cx="680484" cy="338554"/>
          </a:xfrm>
          <a:prstGeom prst="rect">
            <a:avLst/>
          </a:prstGeom>
          <a:solidFill>
            <a:schemeClr val="tx1"/>
          </a:solidFill>
        </p:spPr>
        <p:txBody>
          <a:bodyPr wrap="square">
            <a:spAutoFit/>
          </a:bodyPr>
          <a:lstStyle/>
          <a:p>
            <a:pPr algn="ctr"/>
            <a:r>
              <a:rPr lang="en-GB" sz="1600" b="1" dirty="0">
                <a:solidFill>
                  <a:schemeClr val="bg1"/>
                </a:solidFill>
                <a:latin typeface="Segoe UI Variable Text" pitchFamily="2" charset="0"/>
              </a:rPr>
              <a:t>1</a:t>
            </a:r>
          </a:p>
        </p:txBody>
      </p:sp>
      <p:sp>
        <p:nvSpPr>
          <p:cNvPr id="31" name="TextBox 30">
            <a:extLst>
              <a:ext uri="{FF2B5EF4-FFF2-40B4-BE49-F238E27FC236}">
                <a16:creationId xmlns:a16="http://schemas.microsoft.com/office/drawing/2014/main" id="{62162679-5EB2-0A4D-3F73-B125AE4A59A5}"/>
              </a:ext>
            </a:extLst>
          </p:cNvPr>
          <p:cNvSpPr txBox="1"/>
          <p:nvPr/>
        </p:nvSpPr>
        <p:spPr>
          <a:xfrm>
            <a:off x="3909236" y="3370299"/>
            <a:ext cx="680484" cy="338554"/>
          </a:xfrm>
          <a:prstGeom prst="rect">
            <a:avLst/>
          </a:prstGeom>
          <a:solidFill>
            <a:schemeClr val="tx1"/>
          </a:solidFill>
        </p:spPr>
        <p:txBody>
          <a:bodyPr wrap="square">
            <a:spAutoFit/>
          </a:bodyPr>
          <a:lstStyle/>
          <a:p>
            <a:pPr algn="ctr"/>
            <a:r>
              <a:rPr lang="en-GB" sz="1600" b="1" dirty="0">
                <a:solidFill>
                  <a:schemeClr val="bg1"/>
                </a:solidFill>
                <a:latin typeface="Segoe UI Variable Text" pitchFamily="2" charset="0"/>
              </a:rPr>
              <a:t>2</a:t>
            </a:r>
          </a:p>
        </p:txBody>
      </p:sp>
      <p:sp>
        <p:nvSpPr>
          <p:cNvPr id="32" name="TextBox 31">
            <a:extLst>
              <a:ext uri="{FF2B5EF4-FFF2-40B4-BE49-F238E27FC236}">
                <a16:creationId xmlns:a16="http://schemas.microsoft.com/office/drawing/2014/main" id="{2EE19BFB-FEAD-D464-7BA5-DD3FFC032AEC}"/>
              </a:ext>
            </a:extLst>
          </p:cNvPr>
          <p:cNvSpPr txBox="1"/>
          <p:nvPr/>
        </p:nvSpPr>
        <p:spPr>
          <a:xfrm>
            <a:off x="3909236" y="5130745"/>
            <a:ext cx="680484" cy="338554"/>
          </a:xfrm>
          <a:prstGeom prst="rect">
            <a:avLst/>
          </a:prstGeom>
          <a:solidFill>
            <a:schemeClr val="tx1"/>
          </a:solidFill>
        </p:spPr>
        <p:txBody>
          <a:bodyPr wrap="square">
            <a:spAutoFit/>
          </a:bodyPr>
          <a:lstStyle/>
          <a:p>
            <a:pPr algn="ctr"/>
            <a:r>
              <a:rPr lang="en-GB" sz="1600" b="1" dirty="0">
                <a:solidFill>
                  <a:schemeClr val="bg1"/>
                </a:solidFill>
                <a:latin typeface="Segoe UI Variable Text" pitchFamily="2" charset="0"/>
              </a:rPr>
              <a:t>3</a:t>
            </a:r>
          </a:p>
        </p:txBody>
      </p:sp>
      <p:pic>
        <p:nvPicPr>
          <p:cNvPr id="33" name="Picture 32">
            <a:extLst>
              <a:ext uri="{FF2B5EF4-FFF2-40B4-BE49-F238E27FC236}">
                <a16:creationId xmlns:a16="http://schemas.microsoft.com/office/drawing/2014/main" id="{4FFF40EB-6A79-3802-7000-843327EF19BA}"/>
              </a:ext>
            </a:extLst>
          </p:cNvPr>
          <p:cNvPicPr>
            <a:picLocks noChangeAspect="1"/>
          </p:cNvPicPr>
          <p:nvPr/>
        </p:nvPicPr>
        <p:blipFill>
          <a:blip r:embed="rId3"/>
          <a:stretch>
            <a:fillRect/>
          </a:stretch>
        </p:blipFill>
        <p:spPr>
          <a:xfrm>
            <a:off x="182879" y="5524913"/>
            <a:ext cx="638174" cy="638174"/>
          </a:xfrm>
          <a:prstGeom prst="rect">
            <a:avLst/>
          </a:prstGeom>
        </p:spPr>
      </p:pic>
      <p:sp>
        <p:nvSpPr>
          <p:cNvPr id="34" name="TextBox 33">
            <a:extLst>
              <a:ext uri="{FF2B5EF4-FFF2-40B4-BE49-F238E27FC236}">
                <a16:creationId xmlns:a16="http://schemas.microsoft.com/office/drawing/2014/main" id="{81AAAB6E-CB6D-5A80-F38D-FA40F58F673A}"/>
              </a:ext>
            </a:extLst>
          </p:cNvPr>
          <p:cNvSpPr txBox="1"/>
          <p:nvPr/>
        </p:nvSpPr>
        <p:spPr>
          <a:xfrm>
            <a:off x="946785" y="5428501"/>
            <a:ext cx="2792973" cy="830997"/>
          </a:xfrm>
          <a:prstGeom prst="rect">
            <a:avLst/>
          </a:prstGeom>
          <a:noFill/>
        </p:spPr>
        <p:txBody>
          <a:bodyPr wrap="square">
            <a:spAutoFit/>
          </a:bodyPr>
          <a:lstStyle/>
          <a:p>
            <a:r>
              <a:rPr lang="en-GB" sz="1600" b="1" dirty="0">
                <a:latin typeface="Segoe UI Variable Text" pitchFamily="2" charset="0"/>
              </a:rPr>
              <a:t>Activity </a:t>
            </a:r>
          </a:p>
          <a:p>
            <a:r>
              <a:rPr lang="en-GB" sz="1600" dirty="0">
                <a:latin typeface="Segoe UI Variable Text" pitchFamily="2" charset="0"/>
              </a:rPr>
              <a:t>Complete Activity B on the bus timetable system.</a:t>
            </a:r>
          </a:p>
        </p:txBody>
      </p:sp>
    </p:spTree>
    <p:extLst>
      <p:ext uri="{BB962C8B-B14F-4D97-AF65-F5344CB8AC3E}">
        <p14:creationId xmlns:p14="http://schemas.microsoft.com/office/powerpoint/2010/main" val="2447295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87FD4C-81C1-193F-80A5-C7EFAB77290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Modular programming</a:t>
            </a:r>
          </a:p>
        </p:txBody>
      </p:sp>
      <p:sp>
        <p:nvSpPr>
          <p:cNvPr id="3" name="TextBox 2">
            <a:extLst>
              <a:ext uri="{FF2B5EF4-FFF2-40B4-BE49-F238E27FC236}">
                <a16:creationId xmlns:a16="http://schemas.microsoft.com/office/drawing/2014/main" id="{2E0F48EC-3BAC-5C08-879E-4EA1F481D7E0}"/>
              </a:ext>
            </a:extLst>
          </p:cNvPr>
          <p:cNvSpPr txBox="1"/>
          <p:nvPr/>
        </p:nvSpPr>
        <p:spPr>
          <a:xfrm>
            <a:off x="182880" y="1294180"/>
            <a:ext cx="7632050" cy="584775"/>
          </a:xfrm>
          <a:prstGeom prst="rect">
            <a:avLst/>
          </a:prstGeom>
          <a:solidFill>
            <a:schemeClr val="bg1">
              <a:lumMod val="95000"/>
            </a:schemeClr>
          </a:solidFill>
        </p:spPr>
        <p:txBody>
          <a:bodyPr wrap="square">
            <a:spAutoFit/>
          </a:bodyPr>
          <a:lstStyle/>
          <a:p>
            <a:r>
              <a:rPr lang="en-GB" sz="1600" dirty="0">
                <a:latin typeface="Segoe UI Variable Text" pitchFamily="2" charset="0"/>
              </a:rPr>
              <a:t>Abstraction can be used effectively to appropriately structure programs into </a:t>
            </a:r>
            <a:r>
              <a:rPr lang="en-GB" sz="1600" b="1" dirty="0">
                <a:latin typeface="Segoe UI Variable Text" pitchFamily="2" charset="0"/>
              </a:rPr>
              <a:t>modular</a:t>
            </a:r>
            <a:r>
              <a:rPr lang="en-GB" sz="1600" dirty="0">
                <a:latin typeface="Segoe UI Variable Text" pitchFamily="2" charset="0"/>
              </a:rPr>
              <a:t> parts with clear, well documented interfaces</a:t>
            </a:r>
          </a:p>
        </p:txBody>
      </p:sp>
      <p:sp>
        <p:nvSpPr>
          <p:cNvPr id="9" name="TextBox 8">
            <a:extLst>
              <a:ext uri="{FF2B5EF4-FFF2-40B4-BE49-F238E27FC236}">
                <a16:creationId xmlns:a16="http://schemas.microsoft.com/office/drawing/2014/main" id="{F212AEB6-36D8-4123-ADE9-D5CA2636E439}"/>
              </a:ext>
            </a:extLst>
          </p:cNvPr>
          <p:cNvSpPr txBox="1"/>
          <p:nvPr/>
        </p:nvSpPr>
        <p:spPr>
          <a:xfrm>
            <a:off x="182880" y="2084850"/>
            <a:ext cx="2613483" cy="3966727"/>
          </a:xfrm>
          <a:prstGeom prst="rect">
            <a:avLst/>
          </a:prstGeom>
          <a:solidFill>
            <a:schemeClr val="bg1">
              <a:lumMod val="85000"/>
            </a:schemeClr>
          </a:solidFill>
        </p:spPr>
        <p:txBody>
          <a:bodyPr wrap="square">
            <a:spAutoFit/>
          </a:bodyPr>
          <a:lstStyle/>
          <a:p>
            <a:pPr lvl="0">
              <a:lnSpc>
                <a:spcPct val="107000"/>
              </a:lnSpc>
              <a:spcAft>
                <a:spcPts val="800"/>
              </a:spcAft>
              <a:tabLst>
                <a:tab pos="457200" algn="l"/>
              </a:tabLst>
            </a:pPr>
            <a:r>
              <a:rPr lang="en-GB" sz="1600" b="1" kern="100" dirty="0">
                <a:latin typeface="Segoe UI Variable Text" pitchFamily="2" charset="0"/>
                <a:ea typeface="Aptos" panose="020B0004020202020204" pitchFamily="34" charset="0"/>
                <a:cs typeface="Times New Roman" panose="02020603050405020304" pitchFamily="18" charset="0"/>
              </a:rPr>
              <a:t>What is modular programming?</a:t>
            </a:r>
          </a:p>
          <a:p>
            <a:pPr marL="285750" lvl="0" indent="-285750">
              <a:lnSpc>
                <a:spcPct val="107000"/>
              </a:lnSpc>
              <a:spcAft>
                <a:spcPts val="800"/>
              </a:spcAft>
              <a:buFont typeface="Arial" panose="020B0604020202020204" pitchFamily="34" charset="0"/>
              <a:buChar char="•"/>
              <a:tabLst>
                <a:tab pos="457200" algn="l"/>
              </a:tabLst>
            </a:pPr>
            <a:r>
              <a:rPr lang="en-GB" sz="1600" kern="100" dirty="0">
                <a:latin typeface="Segoe UI Variable Text" pitchFamily="2" charset="0"/>
                <a:ea typeface="Aptos" panose="020B0004020202020204" pitchFamily="34" charset="0"/>
                <a:cs typeface="Times New Roman" panose="02020603050405020304" pitchFamily="18" charset="0"/>
              </a:rPr>
              <a:t>D</a:t>
            </a:r>
            <a:r>
              <a:rPr lang="en-GB" sz="1600" kern="100" dirty="0">
                <a:effectLst/>
                <a:latin typeface="Segoe UI Variable Text" pitchFamily="2" charset="0"/>
                <a:ea typeface="Aptos" panose="020B0004020202020204" pitchFamily="34" charset="0"/>
                <a:cs typeface="Times New Roman" panose="02020603050405020304" pitchFamily="18" charset="0"/>
              </a:rPr>
              <a:t>ividing a program into independent, reusable modules (functions, classes, or components) with clear interfaces for communication between modules.</a:t>
            </a:r>
          </a:p>
          <a:p>
            <a:pPr marL="285750" indent="-285750">
              <a:lnSpc>
                <a:spcPct val="107000"/>
              </a:lnSpc>
              <a:spcAft>
                <a:spcPts val="800"/>
              </a:spcAft>
              <a:buFont typeface="Arial" panose="020B0604020202020204" pitchFamily="34" charset="0"/>
              <a:buChar char="•"/>
              <a:tabLst>
                <a:tab pos="457200" algn="l"/>
              </a:tabLst>
            </a:pPr>
            <a:r>
              <a:rPr lang="en-GB" sz="1600" kern="100" dirty="0">
                <a:latin typeface="Segoe UI Variable Text" pitchFamily="2" charset="0"/>
                <a:ea typeface="Aptos" panose="020B0004020202020204" pitchFamily="34" charset="0"/>
                <a:cs typeface="Times New Roman" panose="02020603050405020304" pitchFamily="18" charset="0"/>
              </a:rPr>
              <a:t>By using abstraction, you can define what each module does without worrying about how it does it internally.</a:t>
            </a:r>
          </a:p>
        </p:txBody>
      </p:sp>
      <p:sp>
        <p:nvSpPr>
          <p:cNvPr id="18" name="TextBox 17">
            <a:extLst>
              <a:ext uri="{FF2B5EF4-FFF2-40B4-BE49-F238E27FC236}">
                <a16:creationId xmlns:a16="http://schemas.microsoft.com/office/drawing/2014/main" id="{EEF06761-5EDA-B610-9503-BBA987F9E674}"/>
              </a:ext>
            </a:extLst>
          </p:cNvPr>
          <p:cNvSpPr txBox="1"/>
          <p:nvPr/>
        </p:nvSpPr>
        <p:spPr>
          <a:xfrm>
            <a:off x="2934588" y="2084850"/>
            <a:ext cx="4880342" cy="336439"/>
          </a:xfrm>
          <a:prstGeom prst="rect">
            <a:avLst/>
          </a:prstGeom>
          <a:solidFill>
            <a:schemeClr val="bg1">
              <a:lumMod val="95000"/>
            </a:schemeClr>
          </a:solidFill>
        </p:spPr>
        <p:txBody>
          <a:bodyPr wrap="square">
            <a:spAutoFit/>
          </a:bodyPr>
          <a:lstStyle/>
          <a:p>
            <a:pPr lvl="0" algn="ctr">
              <a:lnSpc>
                <a:spcPct val="107000"/>
              </a:lnSpc>
              <a:spcAft>
                <a:spcPts val="800"/>
              </a:spcAft>
              <a:tabLst>
                <a:tab pos="457200" algn="l"/>
              </a:tabLst>
            </a:pPr>
            <a:r>
              <a:rPr lang="en-GB" sz="1600" b="1" kern="100" dirty="0">
                <a:latin typeface="Segoe UI Variable Text" pitchFamily="2" charset="0"/>
                <a:ea typeface="Aptos" panose="020B0004020202020204" pitchFamily="34" charset="0"/>
                <a:cs typeface="Times New Roman" panose="02020603050405020304" pitchFamily="18" charset="0"/>
              </a:rPr>
              <a:t>Why does it help?</a:t>
            </a:r>
          </a:p>
        </p:txBody>
      </p:sp>
      <p:sp>
        <p:nvSpPr>
          <p:cNvPr id="20" name="TextBox 19">
            <a:extLst>
              <a:ext uri="{FF2B5EF4-FFF2-40B4-BE49-F238E27FC236}">
                <a16:creationId xmlns:a16="http://schemas.microsoft.com/office/drawing/2014/main" id="{FA3839C7-11D3-49A8-E17A-B16428D41CB8}"/>
              </a:ext>
            </a:extLst>
          </p:cNvPr>
          <p:cNvSpPr txBox="1"/>
          <p:nvPr/>
        </p:nvSpPr>
        <p:spPr>
          <a:xfrm>
            <a:off x="2934588" y="2541480"/>
            <a:ext cx="4880342" cy="1323439"/>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rPr>
              <a:t>Simplifies complex programs.</a:t>
            </a:r>
          </a:p>
          <a:p>
            <a:pPr marL="285750" indent="-285750">
              <a:buFont typeface="Arial" panose="020B0604020202020204" pitchFamily="34" charset="0"/>
              <a:buChar char="•"/>
            </a:pPr>
            <a:r>
              <a:rPr lang="en-GB" sz="1600" dirty="0">
                <a:latin typeface="Segoe UI Variable Text" pitchFamily="2" charset="0"/>
              </a:rPr>
              <a:t>Makes code easier to maintain and test.</a:t>
            </a:r>
          </a:p>
          <a:p>
            <a:pPr marL="285750" indent="-285750">
              <a:buFont typeface="Arial" panose="020B0604020202020204" pitchFamily="34" charset="0"/>
              <a:buChar char="•"/>
            </a:pPr>
            <a:r>
              <a:rPr lang="en-GB" sz="1600" dirty="0">
                <a:latin typeface="Segoe UI Variable Text" pitchFamily="2" charset="0"/>
              </a:rPr>
              <a:t>Encourages reuse of modules in other programs</a:t>
            </a:r>
          </a:p>
          <a:p>
            <a:pPr marL="285750" indent="-285750">
              <a:buFont typeface="Arial" panose="020B0604020202020204" pitchFamily="34" charset="0"/>
              <a:buChar char="•"/>
            </a:pPr>
            <a:r>
              <a:rPr lang="en-GB" sz="1600" dirty="0">
                <a:latin typeface="Segoe UI Variable Text" pitchFamily="2" charset="0"/>
              </a:rPr>
              <a:t>Different programmers can work on different modules without conflicts.</a:t>
            </a:r>
          </a:p>
        </p:txBody>
      </p:sp>
      <p:sp>
        <p:nvSpPr>
          <p:cNvPr id="21" name="TextBox 20">
            <a:extLst>
              <a:ext uri="{FF2B5EF4-FFF2-40B4-BE49-F238E27FC236}">
                <a16:creationId xmlns:a16="http://schemas.microsoft.com/office/drawing/2014/main" id="{D65AD957-8CA0-8C44-284D-AF65CEDB43B7}"/>
              </a:ext>
            </a:extLst>
          </p:cNvPr>
          <p:cNvSpPr txBox="1"/>
          <p:nvPr/>
        </p:nvSpPr>
        <p:spPr>
          <a:xfrm>
            <a:off x="8006316" y="1294180"/>
            <a:ext cx="4002804" cy="336439"/>
          </a:xfrm>
          <a:prstGeom prst="rect">
            <a:avLst/>
          </a:prstGeom>
          <a:solidFill>
            <a:schemeClr val="bg1">
              <a:lumMod val="95000"/>
            </a:schemeClr>
          </a:solidFill>
        </p:spPr>
        <p:txBody>
          <a:bodyPr wrap="square">
            <a:spAutoFit/>
          </a:bodyPr>
          <a:lstStyle/>
          <a:p>
            <a:pPr lvl="0" algn="ctr">
              <a:lnSpc>
                <a:spcPct val="107000"/>
              </a:lnSpc>
              <a:spcAft>
                <a:spcPts val="800"/>
              </a:spcAft>
              <a:tabLst>
                <a:tab pos="457200" algn="l"/>
              </a:tabLst>
            </a:pPr>
            <a:r>
              <a:rPr lang="en-GB" sz="1600" b="1" kern="100" dirty="0">
                <a:latin typeface="Segoe UI Variable Text" pitchFamily="2" charset="0"/>
                <a:ea typeface="Aptos" panose="020B0004020202020204" pitchFamily="34" charset="0"/>
                <a:cs typeface="Times New Roman" panose="02020603050405020304" pitchFamily="18" charset="0"/>
              </a:rPr>
              <a:t>Learning in Context: Calculator</a:t>
            </a:r>
          </a:p>
        </p:txBody>
      </p:sp>
      <p:pic>
        <p:nvPicPr>
          <p:cNvPr id="22" name="Picture 21">
            <a:extLst>
              <a:ext uri="{FF2B5EF4-FFF2-40B4-BE49-F238E27FC236}">
                <a16:creationId xmlns:a16="http://schemas.microsoft.com/office/drawing/2014/main" id="{2E729BE3-A21C-78BB-7232-71832E1AEB46}"/>
              </a:ext>
            </a:extLst>
          </p:cNvPr>
          <p:cNvPicPr>
            <a:picLocks noChangeAspect="1"/>
          </p:cNvPicPr>
          <p:nvPr/>
        </p:nvPicPr>
        <p:blipFill>
          <a:blip r:embed="rId2"/>
          <a:srcRect l="17959" t="11450"/>
          <a:stretch>
            <a:fillRect/>
          </a:stretch>
        </p:blipFill>
        <p:spPr>
          <a:xfrm>
            <a:off x="8006315" y="1754372"/>
            <a:ext cx="4002803" cy="4320381"/>
          </a:xfrm>
          <a:prstGeom prst="rect">
            <a:avLst/>
          </a:prstGeom>
        </p:spPr>
      </p:pic>
      <p:pic>
        <p:nvPicPr>
          <p:cNvPr id="23" name="Picture 22">
            <a:extLst>
              <a:ext uri="{FF2B5EF4-FFF2-40B4-BE49-F238E27FC236}">
                <a16:creationId xmlns:a16="http://schemas.microsoft.com/office/drawing/2014/main" id="{E2DFEC6A-EFBE-6100-F598-DDAAA8641825}"/>
              </a:ext>
            </a:extLst>
          </p:cNvPr>
          <p:cNvPicPr>
            <a:picLocks noChangeAspect="1"/>
          </p:cNvPicPr>
          <p:nvPr/>
        </p:nvPicPr>
        <p:blipFill>
          <a:blip r:embed="rId3"/>
          <a:stretch>
            <a:fillRect/>
          </a:stretch>
        </p:blipFill>
        <p:spPr>
          <a:xfrm>
            <a:off x="2987748" y="4244461"/>
            <a:ext cx="638174" cy="638174"/>
          </a:xfrm>
          <a:prstGeom prst="rect">
            <a:avLst/>
          </a:prstGeom>
        </p:spPr>
      </p:pic>
      <p:sp>
        <p:nvSpPr>
          <p:cNvPr id="24" name="TextBox 23">
            <a:extLst>
              <a:ext uri="{FF2B5EF4-FFF2-40B4-BE49-F238E27FC236}">
                <a16:creationId xmlns:a16="http://schemas.microsoft.com/office/drawing/2014/main" id="{96C3900C-75C5-5A70-007E-864C01DCE5F0}"/>
              </a:ext>
            </a:extLst>
          </p:cNvPr>
          <p:cNvSpPr txBox="1"/>
          <p:nvPr/>
        </p:nvSpPr>
        <p:spPr>
          <a:xfrm>
            <a:off x="3751654" y="4148049"/>
            <a:ext cx="3925053" cy="830997"/>
          </a:xfrm>
          <a:prstGeom prst="rect">
            <a:avLst/>
          </a:prstGeom>
          <a:noFill/>
        </p:spPr>
        <p:txBody>
          <a:bodyPr wrap="square">
            <a:spAutoFit/>
          </a:bodyPr>
          <a:lstStyle/>
          <a:p>
            <a:r>
              <a:rPr lang="en-GB" sz="1600" b="1" dirty="0">
                <a:latin typeface="Segoe UI Variable Text" pitchFamily="2" charset="0"/>
              </a:rPr>
              <a:t>Activity </a:t>
            </a:r>
          </a:p>
          <a:p>
            <a:r>
              <a:rPr lang="en-GB" sz="1600" dirty="0">
                <a:latin typeface="Segoe UI Variable Text" pitchFamily="2" charset="0"/>
              </a:rPr>
              <a:t>Complete Activity C to apply modularity to a calculator program.</a:t>
            </a:r>
          </a:p>
        </p:txBody>
      </p:sp>
    </p:spTree>
    <p:extLst>
      <p:ext uri="{BB962C8B-B14F-4D97-AF65-F5344CB8AC3E}">
        <p14:creationId xmlns:p14="http://schemas.microsoft.com/office/powerpoint/2010/main" val="409872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BD77A5-E7D4-09FD-B286-197FFDF86CBF}"/>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Main task</a:t>
            </a:r>
          </a:p>
        </p:txBody>
      </p:sp>
      <p:sp>
        <p:nvSpPr>
          <p:cNvPr id="3" name="TextBox 2">
            <a:extLst>
              <a:ext uri="{FF2B5EF4-FFF2-40B4-BE49-F238E27FC236}">
                <a16:creationId xmlns:a16="http://schemas.microsoft.com/office/drawing/2014/main" id="{DFDED51B-CFDF-F311-69E9-A87F6D4E0AB9}"/>
              </a:ext>
            </a:extLst>
          </p:cNvPr>
          <p:cNvSpPr txBox="1"/>
          <p:nvPr/>
        </p:nvSpPr>
        <p:spPr>
          <a:xfrm>
            <a:off x="182880" y="1294180"/>
            <a:ext cx="7075170" cy="369332"/>
          </a:xfrm>
          <a:prstGeom prst="rect">
            <a:avLst/>
          </a:prstGeom>
          <a:noFill/>
        </p:spPr>
        <p:txBody>
          <a:bodyPr wrap="square">
            <a:spAutoFit/>
          </a:bodyPr>
          <a:lstStyle/>
          <a:p>
            <a:r>
              <a:rPr lang="en-GB" dirty="0">
                <a:latin typeface="Segoe UI Variable Text" pitchFamily="2" charset="0"/>
              </a:rPr>
              <a:t>Complete the </a:t>
            </a:r>
            <a:r>
              <a:rPr lang="en-GB" b="1" dirty="0">
                <a:latin typeface="Segoe UI Variable Text" pitchFamily="2" charset="0"/>
              </a:rPr>
              <a:t>Lesson 1: Abstraction (Workbook)</a:t>
            </a:r>
          </a:p>
        </p:txBody>
      </p:sp>
    </p:spTree>
    <p:extLst>
      <p:ext uri="{BB962C8B-B14F-4D97-AF65-F5344CB8AC3E}">
        <p14:creationId xmlns:p14="http://schemas.microsoft.com/office/powerpoint/2010/main" val="2099380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7038A8-D3E9-CF08-7DDA-7C32352A6E3F}"/>
              </a:ext>
            </a:extLst>
          </p:cNvPr>
          <p:cNvSpPr/>
          <p:nvPr/>
        </p:nvSpPr>
        <p:spPr>
          <a:xfrm>
            <a:off x="786809" y="446566"/>
            <a:ext cx="10664456" cy="5539563"/>
          </a:xfrm>
          <a:prstGeom prst="rect">
            <a:avLst/>
          </a:prstGeom>
          <a:solidFill>
            <a:schemeClr val="bg1">
              <a:alpha val="94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ack text with a black arrow&#10;&#10;Description automatically generated">
            <a:extLst>
              <a:ext uri="{FF2B5EF4-FFF2-40B4-BE49-F238E27FC236}">
                <a16:creationId xmlns:a16="http://schemas.microsoft.com/office/drawing/2014/main" id="{5F839C1A-3872-520C-B5E6-FEC494F848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578125"/>
            <a:ext cx="1748446" cy="922305"/>
          </a:xfrm>
          <a:prstGeom prst="rect">
            <a:avLst/>
          </a:prstGeom>
        </p:spPr>
      </p:pic>
      <p:sp>
        <p:nvSpPr>
          <p:cNvPr id="4" name="TextBox 3">
            <a:extLst>
              <a:ext uri="{FF2B5EF4-FFF2-40B4-BE49-F238E27FC236}">
                <a16:creationId xmlns:a16="http://schemas.microsoft.com/office/drawing/2014/main" id="{F353EF3A-BFFF-4626-C5C6-9535B775064E}"/>
              </a:ext>
            </a:extLst>
          </p:cNvPr>
          <p:cNvSpPr txBox="1"/>
          <p:nvPr/>
        </p:nvSpPr>
        <p:spPr>
          <a:xfrm>
            <a:off x="1125279" y="751794"/>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2025</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1208199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301</TotalTime>
  <Words>1012</Words>
  <Application>Microsoft Office PowerPoint</Application>
  <PresentationFormat>Widescreen</PresentationFormat>
  <Paragraphs>111</Paragraphs>
  <Slides>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Aptos</vt:lpstr>
      <vt:lpstr>Aptos Display</vt:lpstr>
      <vt:lpstr>Arial</vt:lpstr>
      <vt:lpstr>Segoe UI Black</vt:lpstr>
      <vt:lpstr>Segoe UI Variable Display Semib</vt:lpstr>
      <vt:lpstr>Segoe UI Variable Text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Simply Teach</cp:lastModifiedBy>
  <cp:revision>6</cp:revision>
  <dcterms:created xsi:type="dcterms:W3CDTF">2025-03-08T14:05:16Z</dcterms:created>
  <dcterms:modified xsi:type="dcterms:W3CDTF">2025-09-03T21:08:00Z</dcterms:modified>
</cp:coreProperties>
</file>